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authors.xml" ContentType="application/vnd.ms-powerpoint.authors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notesMasterIdLst>
    <p:notesMasterId r:id="rId32"/>
  </p:notesMasterIdLst>
  <p:sldIdLst>
    <p:sldId id="256" r:id="rId2"/>
    <p:sldId id="271" r:id="rId3"/>
    <p:sldId id="326" r:id="rId4"/>
    <p:sldId id="263" r:id="rId5"/>
    <p:sldId id="289" r:id="rId6"/>
    <p:sldId id="320" r:id="rId7"/>
    <p:sldId id="322" r:id="rId8"/>
    <p:sldId id="323" r:id="rId9"/>
    <p:sldId id="324" r:id="rId10"/>
    <p:sldId id="294" r:id="rId11"/>
    <p:sldId id="295" r:id="rId12"/>
    <p:sldId id="315" r:id="rId13"/>
    <p:sldId id="297" r:id="rId14"/>
    <p:sldId id="298" r:id="rId15"/>
    <p:sldId id="300" r:id="rId16"/>
    <p:sldId id="301" r:id="rId17"/>
    <p:sldId id="302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6" r:id="rId28"/>
    <p:sldId id="318" r:id="rId29"/>
    <p:sldId id="264" r:id="rId30"/>
    <p:sldId id="32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802C8F-71AA-5002-BAAC-170DC4F1513C}" name="# OOI JUN SHENG (SBIZ)" initials="JO" userId="S::jsooi001@suss.edu.sg::a3670c21-05cf-4c7f-9051-87cb30eec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EF"/>
    <a:srgbClr val="FAF9EC"/>
    <a:srgbClr val="941100"/>
    <a:srgbClr val="009193"/>
    <a:srgbClr val="011893"/>
    <a:srgbClr val="005493"/>
    <a:srgbClr val="009051"/>
    <a:srgbClr val="424242"/>
    <a:srgbClr val="0432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65"/>
    <p:restoredTop sz="92623"/>
  </p:normalViewPr>
  <p:slideViewPr>
    <p:cSldViewPr snapToGrid="0" snapToObjects="1">
      <p:cViewPr>
        <p:scale>
          <a:sx n="118" d="100"/>
          <a:sy n="118" d="100"/>
        </p:scale>
        <p:origin x="-992" y="-600"/>
      </p:cViewPr>
      <p:guideLst/>
    </p:cSldViewPr>
  </p:slideViewPr>
  <p:outlineViewPr>
    <p:cViewPr>
      <p:scale>
        <a:sx n="33" d="100"/>
        <a:sy n="33" d="100"/>
      </p:scale>
      <p:origin x="0" y="-12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DE753-5A1F-4C4F-B1E0-7CA03B4DCE6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1E36D-BD2A-4F43-BB3B-DDF19A0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3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E36D-BD2A-4F43-BB3B-DDF19A0EAB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9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E36D-BD2A-4F43-BB3B-DDF19A0EAB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5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E36D-BD2A-4F43-BB3B-DDF19A0EAB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8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E36D-BD2A-4F43-BB3B-DDF19A0EAB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07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1E36D-BD2A-4F43-BB3B-DDF19A0EAB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5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40B08-BE95-90DB-C1AF-25F713A21AA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pct60">
            <a:fgClr>
              <a:srgbClr val="C00000"/>
            </a:fgClr>
            <a:bgClr>
              <a:srgbClr val="FF0000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D7103-207B-DCAA-DE85-5145C84C9ACA}"/>
              </a:ext>
            </a:extLst>
          </p:cNvPr>
          <p:cNvSpPr/>
          <p:nvPr userDrawn="1"/>
        </p:nvSpPr>
        <p:spPr>
          <a:xfrm>
            <a:off x="0" y="-2"/>
            <a:ext cx="8441871" cy="68580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977900" dist="101600" algn="l" rotWithShape="0">
              <a:prstClr val="black">
                <a:alpha val="7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157B-17F3-7540-B26F-FC2FF38A80E9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157B-17F3-7540-B26F-FC2FF38A80E9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67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3C5-486A-7F4D-886E-496CC8C3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01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3C5-486A-7F4D-886E-496CC8C3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solidFill>
                  <a:schemeClr val="bg1">
                    <a:lumMod val="95000"/>
                  </a:schemeClr>
                </a:solidFill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solidFill>
                  <a:schemeClr val="bg1">
                    <a:lumMod val="95000"/>
                  </a:schemeClr>
                </a:solidFill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solidFill>
                  <a:schemeClr val="bg1">
                    <a:lumMod val="95000"/>
                  </a:schemeClr>
                </a:solidFill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solidFill>
                  <a:schemeClr val="bg1">
                    <a:lumMod val="95000"/>
                  </a:schemeClr>
                </a:solidFill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solidFill>
                  <a:schemeClr val="bg1">
                    <a:lumMod val="95000"/>
                  </a:schemeClr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bg1">
                    <a:lumMod val="9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024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3C5-486A-7F4D-886E-496CC8C3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176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3C5-486A-7F4D-886E-496CC8C3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5693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3C5-486A-7F4D-886E-496CC8C3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58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3C5-486A-7F4D-886E-496CC8C3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340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3C5-486A-7F4D-886E-496CC8C3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8051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930" y="501649"/>
            <a:ext cx="6934139" cy="4859245"/>
          </a:xfrm>
        </p:spPr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EA1A316-05AC-2E68-89B3-E7DD83B8664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77982" y="5360894"/>
            <a:ext cx="11060639" cy="8589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052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157B-17F3-7540-B26F-FC2FF38A80E9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90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3C5-486A-7F4D-886E-496CC8C3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6261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3C5-486A-7F4D-886E-496CC8C3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884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3C5-486A-7F4D-886E-496CC8C3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652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73C5-486A-7F4D-886E-496CC8C3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25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3EF-1E0E-2644-9F8B-E40991029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501648"/>
            <a:ext cx="8132618" cy="5199883"/>
          </a:xfrm>
        </p:spPr>
        <p:txBody>
          <a:bodyPr/>
          <a:lstStyle>
            <a:lvl1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1pPr>
            <a:lvl2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2pPr>
            <a:lvl3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3pPr>
            <a:lvl4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4pPr>
            <a:lvl5pPr>
              <a:lnSpc>
                <a:spcPct val="150000"/>
              </a:lnSpc>
              <a:buClr>
                <a:srgbClr val="C00000"/>
              </a:buClr>
              <a:buSzPct val="150000"/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D7E6-133D-904E-9534-A522B8F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932F-91F7-FB35-AEA9-4517D348349C}"/>
              </a:ext>
            </a:extLst>
          </p:cNvPr>
          <p:cNvCxnSpPr>
            <a:cxnSpLocks/>
          </p:cNvCxnSpPr>
          <p:nvPr userDrawn="1"/>
        </p:nvCxnSpPr>
        <p:spPr>
          <a:xfrm>
            <a:off x="477982" y="6356350"/>
            <a:ext cx="113076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51A1E-F9FC-5D9C-A07D-51F55945CA8E}"/>
              </a:ext>
            </a:extLst>
          </p:cNvPr>
          <p:cNvSpPr txBox="1"/>
          <p:nvPr userDrawn="1"/>
        </p:nvSpPr>
        <p:spPr>
          <a:xfrm>
            <a:off x="11291645" y="6492875"/>
            <a:ext cx="493955" cy="22860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73842"/>
              </a:avLst>
            </a:prstTxWarp>
            <a:spAutoFit/>
          </a:bodyPr>
          <a:lstStyle/>
          <a:p>
            <a:r>
              <a:rPr lang="en-US" sz="9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5446FC-AF47-71D2-E8EB-4A4113067B9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7982" y="6492874"/>
            <a:ext cx="10515600" cy="228600"/>
          </a:xfrm>
        </p:spPr>
        <p:txBody>
          <a:bodyPr anchor="ctr">
            <a:normAutofit/>
          </a:bodyPr>
          <a:lstStyle>
            <a:lvl1pPr marL="0" indent="0"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EA1A316-05AC-2E68-89B3-E7DD83B8664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928846" y="501646"/>
            <a:ext cx="2609775" cy="519986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07404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gradFill flip="none" rotWithShape="1">
          <a:gsLst>
            <a:gs pos="0">
              <a:schemeClr val="tx1"/>
            </a:gs>
            <a:gs pos="71000">
              <a:schemeClr val="tx1">
                <a:lumMod val="53000"/>
              </a:schemeClr>
            </a:gs>
            <a:gs pos="100000">
              <a:srgbClr val="94110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6439-A7AE-EF49-9409-0F834B8A4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97125"/>
            <a:ext cx="10515600" cy="132556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>
                    <a:lumMod val="9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01884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gradFill flip="none" rotWithShape="1">
          <a:gsLst>
            <a:gs pos="0">
              <a:schemeClr val="tx1"/>
            </a:gs>
            <a:gs pos="71000">
              <a:schemeClr val="tx1">
                <a:lumMod val="53000"/>
              </a:schemeClr>
            </a:gs>
            <a:gs pos="100000">
              <a:srgbClr val="941100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17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157B-17F3-7540-B26F-FC2FF38A80E9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2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EE5C61-BBF3-CC3C-0845-701034E95275}"/>
              </a:ext>
            </a:extLst>
          </p:cNvPr>
          <p:cNvCxnSpPr/>
          <p:nvPr userDrawn="1"/>
        </p:nvCxnSpPr>
        <p:spPr>
          <a:xfrm>
            <a:off x="838200" y="1431236"/>
            <a:ext cx="159489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39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64F642-7D36-4F72-8054-769A137B6E8A}"/>
              </a:ext>
            </a:extLst>
          </p:cNvPr>
          <p:cNvCxnSpPr/>
          <p:nvPr userDrawn="1"/>
        </p:nvCxnSpPr>
        <p:spPr>
          <a:xfrm>
            <a:off x="838200" y="1431236"/>
            <a:ext cx="159489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177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157B-17F3-7540-B26F-FC2FF38A80E9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2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157B-17F3-7540-B26F-FC2FF38A80E9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5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157B-17F3-7540-B26F-FC2FF38A80E9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35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38FF9C-67A0-6761-E2CE-37C02F844E78}"/>
              </a:ext>
            </a:extLst>
          </p:cNvPr>
          <p:cNvCxnSpPr/>
          <p:nvPr userDrawn="1"/>
        </p:nvCxnSpPr>
        <p:spPr>
          <a:xfrm>
            <a:off x="838200" y="1431236"/>
            <a:ext cx="159489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75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8157B-17F3-7540-B26F-FC2FF38A80E9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B90BC-C450-8741-A39C-C03D737C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661" r:id="rId24"/>
    <p:sldLayoutId id="2147483664" r:id="rId25"/>
    <p:sldLayoutId id="2147483660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6.wdp"/><Relationship Id="rId1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17" Type="http://schemas.microsoft.com/office/2007/relationships/hdphoto" Target="../media/hdphoto8.wdp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microsoft.com/office/2007/relationships/hdphoto" Target="../media/hdphoto4.wdp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2F267938-C44F-4144-A697-F2B02E9AA2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" name="Netflix New Logo Animation 2019.mp4" descr="Netflix New Logo Animation 2019.mp4">
            <a:hlinkClick r:id="" action="ppaction://media"/>
            <a:extLst>
              <a:ext uri="{FF2B5EF4-FFF2-40B4-BE49-F238E27FC236}">
                <a16:creationId xmlns:a16="http://schemas.microsoft.com/office/drawing/2014/main" id="{1DD8F77F-E5E8-F342-A1F2-44895DD3ED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4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C65957-9993-5EC1-4536-1704ADC4193D}"/>
              </a:ext>
            </a:extLst>
          </p:cNvPr>
          <p:cNvSpPr txBox="1">
            <a:spLocks/>
          </p:cNvSpPr>
          <p:nvPr/>
        </p:nvSpPr>
        <p:spPr>
          <a:xfrm>
            <a:off x="1013012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Helvetica" pitchFamily="2" charset="0"/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50120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A774-43E5-0B68-4FFA-C74DF639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Architecture Diagram</a:t>
            </a:r>
          </a:p>
        </p:txBody>
      </p:sp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6CA98-20A2-8968-E602-7BB85FCE2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31" y="1332100"/>
            <a:ext cx="10188938" cy="46212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82C83-394D-2371-417F-D1750F6E5DA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961077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BD86-7D45-61B5-0D5F-AECC8319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Diagram (Initial)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87039B6-376D-EFF3-6A48-FB63AB161AC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CASES</a:t>
            </a:r>
          </a:p>
        </p:txBody>
      </p:sp>
      <p:pic>
        <p:nvPicPr>
          <p:cNvPr id="5" name="Content Placeholder 4" descr="A diagram of a television show&#10;&#10;Description automatically generated">
            <a:extLst>
              <a:ext uri="{FF2B5EF4-FFF2-40B4-BE49-F238E27FC236}">
                <a16:creationId xmlns:a16="http://schemas.microsoft.com/office/drawing/2014/main" id="{580E377A-5B9E-74FD-6E37-E24F5DFF0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5696"/>
            <a:ext cx="6051446" cy="429652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47A39F-17B8-C14A-220B-A1B009469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56" y="1665696"/>
            <a:ext cx="3780944" cy="42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49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2DD1C5-C81E-293E-6F0F-4E898D48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rmAutofit/>
          </a:bodyPr>
          <a:lstStyle/>
          <a:p>
            <a:r>
              <a:rPr lang="en-US" dirty="0"/>
              <a:t>After </a:t>
            </a:r>
            <a:br>
              <a:rPr lang="en-US" dirty="0"/>
            </a:br>
            <a:r>
              <a:rPr lang="en-US" dirty="0" err="1"/>
              <a:t>Normalisation</a:t>
            </a:r>
            <a:r>
              <a:rPr lang="en-US" dirty="0"/>
              <a:t> (3NF)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E0E29D-6DA8-8B50-08EA-9398FCA31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12 Tables</a:t>
            </a:r>
          </a:p>
          <a:p>
            <a:r>
              <a:rPr lang="en-US" dirty="0"/>
              <a:t> PK/FK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82C83-394D-2371-417F-D1750F6E5DA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CASES</a:t>
            </a:r>
          </a:p>
        </p:txBody>
      </p:sp>
      <p:pic>
        <p:nvPicPr>
          <p:cNvPr id="3" name="Content Placeholder 4" descr="A diagram of a television show&#10;&#10;Description automatically generated">
            <a:extLst>
              <a:ext uri="{FF2B5EF4-FFF2-40B4-BE49-F238E27FC236}">
                <a16:creationId xmlns:a16="http://schemas.microsoft.com/office/drawing/2014/main" id="{0205188F-6885-0498-2418-C1C5FFB5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45" y="414881"/>
            <a:ext cx="6552047" cy="56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4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EE1B-17C5-EB49-F91D-718D942E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64566"/>
          </a:xfrm>
        </p:spPr>
        <p:txBody>
          <a:bodyPr>
            <a:normAutofit/>
          </a:bodyPr>
          <a:lstStyle/>
          <a:p>
            <a:r>
              <a:rPr lang="en-US" dirty="0"/>
              <a:t>Entity </a:t>
            </a:r>
            <a:br>
              <a:rPr lang="en-US" dirty="0"/>
            </a:br>
            <a:r>
              <a:rPr lang="en-US" dirty="0"/>
              <a:t>Relationship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97D7A0-C480-A844-3F70-EE494F33CED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CASES</a:t>
            </a:r>
          </a:p>
        </p:txBody>
      </p:sp>
      <p:pic>
        <p:nvPicPr>
          <p:cNvPr id="6" name="Content Placeholder 8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A95F041-B225-C02C-5AEC-87644FCC2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06" y="506708"/>
            <a:ext cx="7494495" cy="54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33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8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8C55C-FDA0-141E-43F5-A60F074E2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47" y="190313"/>
            <a:ext cx="8913906" cy="648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9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2D06C-BC7F-2DAF-CA80-EEC42CDF507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TOOLS USED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6E00603-CEA6-D14E-E67D-83E2E51C649A}"/>
              </a:ext>
            </a:extLst>
          </p:cNvPr>
          <p:cNvSpPr txBox="1">
            <a:spLocks/>
          </p:cNvSpPr>
          <p:nvPr/>
        </p:nvSpPr>
        <p:spPr>
          <a:xfrm>
            <a:off x="424095" y="1385201"/>
            <a:ext cx="3014273" cy="60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SG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EXTRACT</a:t>
            </a:r>
          </a:p>
          <a:p>
            <a:pPr marL="0" indent="0" algn="ctr">
              <a:buNone/>
            </a:pPr>
            <a:endParaRPr lang="en-SG" sz="2400" b="1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0" indent="0" algn="ctr">
              <a:buNone/>
            </a:pP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F13630B-8A5C-B8FF-ABF6-C34F8193A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53" y="2909661"/>
            <a:ext cx="2626728" cy="1479013"/>
          </a:xfrm>
          <a:prstGeom prst="rect">
            <a:avLst/>
          </a:prstGeom>
          <a:effectLst>
            <a:glow>
              <a:schemeClr val="accent3">
                <a:satMod val="175000"/>
                <a:alpha val="40000"/>
              </a:schemeClr>
            </a:glow>
            <a:outerShdw blurRad="203200" dir="21540000" sx="107000" sy="107000" algn="tl" rotWithShape="0">
              <a:schemeClr val="bg1">
                <a:lumMod val="95000"/>
              </a:schemeClr>
            </a:outerShdw>
          </a:effectLst>
        </p:spPr>
      </p:pic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AFCAFDF-0C00-35F2-D82D-BE3A1958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62" y="3277723"/>
            <a:ext cx="1984338" cy="769550"/>
          </a:xfrm>
          <a:prstGeom prst="rect">
            <a:avLst/>
          </a:prstGeom>
          <a:effectLst>
            <a:glow>
              <a:schemeClr val="accent3">
                <a:satMod val="175000"/>
                <a:alpha val="40000"/>
              </a:schemeClr>
            </a:glow>
            <a:outerShdw blurRad="254000" dir="2700000" sx="105000" sy="105000" algn="tl" rotWithShape="0">
              <a:schemeClr val="bg1">
                <a:lumMod val="95000"/>
                <a:alpha val="89000"/>
              </a:schemeClr>
            </a:outerShdw>
          </a:effec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AE381A-30B2-CBC4-68EB-AF57B99ECCF5}"/>
              </a:ext>
            </a:extLst>
          </p:cNvPr>
          <p:cNvSpPr txBox="1">
            <a:spLocks/>
          </p:cNvSpPr>
          <p:nvPr/>
        </p:nvSpPr>
        <p:spPr>
          <a:xfrm>
            <a:off x="8308299" y="1385201"/>
            <a:ext cx="3040505" cy="585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</a:t>
            </a:r>
            <a:endParaRPr lang="en-SG" b="1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BBA7C2-B80D-332D-DA6B-2DEA650ADB5C}"/>
              </a:ext>
            </a:extLst>
          </p:cNvPr>
          <p:cNvSpPr txBox="1">
            <a:spLocks/>
          </p:cNvSpPr>
          <p:nvPr/>
        </p:nvSpPr>
        <p:spPr>
          <a:xfrm>
            <a:off x="4601980" y="1385201"/>
            <a:ext cx="3014273" cy="54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TRANSFORM</a:t>
            </a:r>
          </a:p>
          <a:p>
            <a:pPr algn="ctr"/>
            <a:endParaRPr lang="en-SG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A11A6-DB59-F2D3-A53C-339B0C8E7DDF}"/>
              </a:ext>
            </a:extLst>
          </p:cNvPr>
          <p:cNvSpPr txBox="1"/>
          <p:nvPr/>
        </p:nvSpPr>
        <p:spPr>
          <a:xfrm>
            <a:off x="843196" y="1947605"/>
            <a:ext cx="2740323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Kaggle API &gt; get Netflix dataset (by Shivam Bansal)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419B0-E95E-9BBA-E7DA-BCC51BDA1053}"/>
              </a:ext>
            </a:extLst>
          </p:cNvPr>
          <p:cNvSpPr txBox="1"/>
          <p:nvPr/>
        </p:nvSpPr>
        <p:spPr>
          <a:xfrm>
            <a:off x="4275565" y="1855272"/>
            <a:ext cx="3040505" cy="8831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>
                    <a:lumMod val="95000"/>
                  </a:schemeClr>
                </a:solidFill>
                <a:latin typeface="Helvetica" pitchFamily="2" charset="0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SG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pandas</a:t>
            </a:r>
          </a:p>
          <a:p>
            <a:pPr lvl="1">
              <a:lnSpc>
                <a:spcPct val="150000"/>
              </a:lnSpc>
            </a:pPr>
            <a:r>
              <a:rPr lang="en-S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numpy</a:t>
            </a:r>
            <a:r>
              <a:rPr lang="en-SG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for </a:t>
            </a:r>
            <a:r>
              <a:rPr lang="en-S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np.nan</a:t>
            </a:r>
            <a:endParaRPr lang="en-SG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0A436-E87C-B979-88A2-B0E83307AC04}"/>
              </a:ext>
            </a:extLst>
          </p:cNvPr>
          <p:cNvSpPr txBox="1"/>
          <p:nvPr/>
        </p:nvSpPr>
        <p:spPr>
          <a:xfrm>
            <a:off x="7842587" y="1947605"/>
            <a:ext cx="43494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SG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psycopg2 + </a:t>
            </a:r>
            <a:r>
              <a:rPr lang="en-SG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SQLAlchemy</a:t>
            </a:r>
            <a:endParaRPr lang="en-SG" sz="1600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SG" sz="1600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Create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Create tables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Set PK/FK constraints &amp; referential integrity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Load into Postgres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Picture 12" descr="A logo of a server&#10;&#10;Description automatically generated">
            <a:extLst>
              <a:ext uri="{FF2B5EF4-FFF2-40B4-BE49-F238E27FC236}">
                <a16:creationId xmlns:a16="http://schemas.microsoft.com/office/drawing/2014/main" id="{668DD0E0-8381-5DDE-BEDD-92085B93D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536" y="3867284"/>
            <a:ext cx="1665388" cy="1665388"/>
          </a:xfrm>
          <a:prstGeom prst="rect">
            <a:avLst/>
          </a:prstGeom>
          <a:effectLst>
            <a:glow>
              <a:schemeClr val="accent3">
                <a:satMod val="175000"/>
                <a:alpha val="40000"/>
              </a:schemeClr>
            </a:glow>
            <a:outerShdw blurRad="292100" dist="12700" dir="21540000" sx="111000" sy="111000" algn="tl" rotWithShape="0">
              <a:schemeClr val="bg1">
                <a:lumMod val="95000"/>
                <a:alpha val="9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1522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AA2C1A-0C89-51A8-5104-ACA50014D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12" y="2235200"/>
            <a:ext cx="9144000" cy="2387600"/>
          </a:xfrm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Helvetica" pitchFamily="2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8906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544AD-9973-CDF6-1363-CBD9CE17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79" y="434798"/>
            <a:ext cx="8164084" cy="896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Top 10 Most Common Genres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617DD-74E1-20A9-6287-0E07EF5678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72537-3017-2C15-AF2F-12CDD37AC1B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540885" y="1625583"/>
            <a:ext cx="3085436" cy="4091123"/>
          </a:xfrm>
        </p:spPr>
        <p:txBody>
          <a:bodyPr>
            <a:noAutofit/>
          </a:bodyPr>
          <a:lstStyle/>
          <a:p>
            <a:r>
              <a:rPr lang="en-SG" sz="1400" b="0" dirty="0">
                <a:solidFill>
                  <a:srgbClr val="000000"/>
                </a:solidFill>
                <a:effectLst/>
              </a:rPr>
              <a:t>The bar chart highlights the top 10 genres that dominate Netflix’s offerings</a:t>
            </a:r>
            <a:r>
              <a:rPr lang="en-SG" sz="1800" b="0" dirty="0">
                <a:solidFill>
                  <a:srgbClr val="C00000"/>
                </a:solidFill>
                <a:effectLst/>
              </a:rPr>
              <a:t>. </a:t>
            </a:r>
          </a:p>
          <a:p>
            <a:r>
              <a:rPr lang="en-SG" sz="1400" b="0" dirty="0">
                <a:solidFill>
                  <a:schemeClr val="tx1"/>
                </a:solidFill>
                <a:effectLst/>
              </a:rPr>
              <a:t>We can see that genres like </a:t>
            </a:r>
            <a:r>
              <a:rPr lang="en-SG" sz="1400" b="0" dirty="0">
                <a:solidFill>
                  <a:srgbClr val="C00000"/>
                </a:solidFill>
                <a:effectLst/>
              </a:rPr>
              <a:t>"Drama," "Comedy," and "Documentaries" </a:t>
            </a:r>
            <a:r>
              <a:rPr lang="en-SG" sz="1400" b="0" dirty="0">
                <a:solidFill>
                  <a:schemeClr val="tx1"/>
                </a:solidFill>
                <a:effectLst/>
              </a:rPr>
              <a:t>are most common. </a:t>
            </a:r>
            <a:br>
              <a:rPr lang="en-SG" sz="1400" b="0" dirty="0">
                <a:solidFill>
                  <a:schemeClr val="tx1"/>
                </a:solidFill>
                <a:effectLst/>
              </a:rPr>
            </a:br>
            <a:endParaRPr lang="en-SG" sz="1400" b="0" dirty="0">
              <a:solidFill>
                <a:schemeClr val="tx1"/>
              </a:solidFill>
              <a:effectLst/>
            </a:endParaRP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ü"/>
            </a:pPr>
            <a:r>
              <a:rPr lang="en-SG" sz="1400" b="0" dirty="0">
                <a:solidFill>
                  <a:srgbClr val="000000"/>
                </a:solidFill>
                <a:effectLst/>
              </a:rPr>
              <a:t>Netflix can leverage on the popularity of these genres by </a:t>
            </a:r>
            <a:r>
              <a:rPr lang="en-SG" sz="1400" b="0" dirty="0" err="1">
                <a:solidFill>
                  <a:srgbClr val="000000"/>
                </a:solidFill>
                <a:effectLst/>
              </a:rPr>
              <a:t>continously</a:t>
            </a:r>
            <a:r>
              <a:rPr lang="en-SG" sz="1400" b="0" dirty="0">
                <a:solidFill>
                  <a:srgbClr val="000000"/>
                </a:solidFill>
                <a:effectLst/>
              </a:rPr>
              <a:t> investing in similar titles belonging to these genres. 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ü"/>
            </a:pPr>
            <a:r>
              <a:rPr lang="en-SG" sz="1400" b="0" dirty="0">
                <a:solidFill>
                  <a:srgbClr val="000000"/>
                </a:solidFill>
                <a:effectLst/>
              </a:rPr>
              <a:t>Netflix may also explore other opportunities such as diversifying offerings in less common genres.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q"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011D4-F6B4-B49F-ADC0-6EB35FA9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49"/>
          <a:stretch/>
        </p:blipFill>
        <p:spPr>
          <a:xfrm>
            <a:off x="565679" y="1597446"/>
            <a:ext cx="7476509" cy="3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0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544AD-9973-CDF6-1363-CBD9CE17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78" y="434798"/>
            <a:ext cx="10878609" cy="896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sz="2800" b="0" dirty="0">
                <a:effectLst/>
              </a:rPr>
              <a:t>"Drama" and "Comedy" are popular amongst most the countries.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617DD-74E1-20A9-6287-0E07EF5678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72537-3017-2C15-AF2F-12CDD37AC1B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540885" y="1625583"/>
            <a:ext cx="3085436" cy="4091123"/>
          </a:xfrm>
        </p:spPr>
        <p:txBody>
          <a:bodyPr>
            <a:noAutofit/>
          </a:bodyPr>
          <a:lstStyle/>
          <a:p>
            <a:r>
              <a:rPr lang="en-SG" sz="1400" b="0" dirty="0">
                <a:solidFill>
                  <a:srgbClr val="000000"/>
                </a:solidFill>
                <a:effectLst/>
              </a:rPr>
              <a:t>This plot showcases top genres across the top 10 countries (which contributed the most titles to the Netflix Dataset/catalogue). </a:t>
            </a:r>
          </a:p>
          <a:p>
            <a:r>
              <a:rPr lang="en-SG" sz="1400" b="0" dirty="0">
                <a:solidFill>
                  <a:srgbClr val="C00000"/>
                </a:solidFill>
                <a:effectLst/>
              </a:rPr>
              <a:t>Some insights discovered were that certain genre such as "Drama" and "Comedy" are popular amongst most the countries. </a:t>
            </a:r>
            <a:r>
              <a:rPr lang="en-SG" sz="1400" b="0" dirty="0">
                <a:solidFill>
                  <a:srgbClr val="000000"/>
                </a:solidFill>
                <a:effectLst/>
              </a:rPr>
              <a:t>Whereas genre such as "International Movies" has stronger </a:t>
            </a:r>
            <a:r>
              <a:rPr lang="en-SG" sz="1400" b="0" dirty="0">
                <a:solidFill>
                  <a:srgbClr val="C00000"/>
                </a:solidFill>
                <a:effectLst/>
              </a:rPr>
              <a:t>regional appeal</a:t>
            </a:r>
            <a:r>
              <a:rPr lang="en-SG" sz="1400" b="0" dirty="0">
                <a:solidFill>
                  <a:srgbClr val="000000"/>
                </a:solidFill>
                <a:effectLst/>
              </a:rPr>
              <a:t>. </a:t>
            </a:r>
          </a:p>
          <a:p>
            <a:endParaRPr lang="en-SG" sz="1400" b="0" dirty="0">
              <a:solidFill>
                <a:srgbClr val="000000"/>
              </a:solidFill>
              <a:effectLst/>
            </a:endParaRP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ü"/>
            </a:pPr>
            <a:r>
              <a:rPr lang="en-SG" sz="1400" b="0" dirty="0">
                <a:solidFill>
                  <a:srgbClr val="000000"/>
                </a:solidFill>
                <a:effectLst/>
              </a:rPr>
              <a:t>Netflix can consider regional preferences moving forward when curating content and/or develop original titles tailored to specific countries.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B80C8-7E9B-EBD4-961A-E74CB23B2C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1" b="-1"/>
          <a:stretch/>
        </p:blipFill>
        <p:spPr>
          <a:xfrm>
            <a:off x="565679" y="1443038"/>
            <a:ext cx="7430146" cy="42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9415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33F2-D86C-E008-B7A3-740D9618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933" y="2148194"/>
            <a:ext cx="5808133" cy="2561611"/>
          </a:xfrm>
        </p:spPr>
        <p:txBody>
          <a:bodyPr wrap="none">
            <a:prstTxWarp prst="textDeflateBottom">
              <a:avLst>
                <a:gd name="adj" fmla="val 82647"/>
              </a:avLst>
            </a:prstTxWarp>
            <a:spAutoFit/>
          </a:bodyPr>
          <a:lstStyle/>
          <a:p>
            <a:pPr algn="ctr"/>
            <a:r>
              <a:rPr lang="en-US" sz="16000" spc="3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sp>
        <p:nvSpPr>
          <p:cNvPr id="3" name="Home     TV Shows     Movies     Recently Added     My List">
            <a:extLst>
              <a:ext uri="{FF2B5EF4-FFF2-40B4-BE49-F238E27FC236}">
                <a16:creationId xmlns:a16="http://schemas.microsoft.com/office/drawing/2014/main" id="{E2A548AC-D54C-4654-985D-16B13B0A8461}"/>
              </a:ext>
            </a:extLst>
          </p:cNvPr>
          <p:cNvSpPr txBox="1"/>
          <p:nvPr/>
        </p:nvSpPr>
        <p:spPr>
          <a:xfrm>
            <a:off x="5180431" y="1292369"/>
            <a:ext cx="1831135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pPr algn="ctr"/>
            <a:r>
              <a:rPr lang="en-US" sz="2800" spc="300" dirty="0">
                <a:solidFill>
                  <a:schemeClr val="bg1">
                    <a:lumMod val="8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ZETA</a:t>
            </a:r>
            <a:endParaRPr sz="2800" spc="300" dirty="0">
              <a:solidFill>
                <a:schemeClr val="bg1">
                  <a:lumMod val="8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3A4AD-F419-1AD5-183C-2542C62D098E}"/>
              </a:ext>
            </a:extLst>
          </p:cNvPr>
          <p:cNvSpPr/>
          <p:nvPr/>
        </p:nvSpPr>
        <p:spPr>
          <a:xfrm>
            <a:off x="11129818" y="6299200"/>
            <a:ext cx="785091" cy="55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7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544AD-9973-CDF6-1363-CBD9CE17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78" y="434798"/>
            <a:ext cx="9549871" cy="896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sz="2800" b="0" dirty="0">
                <a:solidFill>
                  <a:srgbClr val="000000"/>
                </a:solidFill>
                <a:effectLst/>
              </a:rPr>
              <a:t>US and UK are leading in producing documentaries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617DD-74E1-20A9-6287-0E07EF5678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72537-3017-2C15-AF2F-12CDD37AC1B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540885" y="1625583"/>
            <a:ext cx="3085436" cy="4091123"/>
          </a:xfrm>
        </p:spPr>
        <p:txBody>
          <a:bodyPr>
            <a:noAutofit/>
          </a:bodyPr>
          <a:lstStyle/>
          <a:p>
            <a:r>
              <a:rPr lang="en-SG" sz="1400" b="0" dirty="0">
                <a:solidFill>
                  <a:srgbClr val="000000"/>
                </a:solidFill>
                <a:effectLst/>
              </a:rPr>
              <a:t>Countries such as the United States (US) and the United Kingdom (UK) are leading in producing documentaries, which is likely due to their established film &amp; media industries and global reach.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SG" sz="1400" b="0" dirty="0">
                <a:solidFill>
                  <a:srgbClr val="C00000"/>
                </a:solidFill>
                <a:effectLst/>
              </a:rPr>
              <a:t>Netflix should focus on acquiring more documentaries from the US/UK to not only expand their library of documentaries but also work on gaining more popularity among viewers. </a:t>
            </a:r>
          </a:p>
          <a:p>
            <a:r>
              <a:rPr lang="en-SG" sz="1400" dirty="0">
                <a:solidFill>
                  <a:srgbClr val="800000"/>
                </a:solidFill>
              </a:rPr>
              <a:t>(</a:t>
            </a:r>
            <a:r>
              <a:rPr lang="en-SG" sz="1400" b="0" dirty="0">
                <a:solidFill>
                  <a:srgbClr val="000000"/>
                </a:solidFill>
                <a:effectLst/>
              </a:rPr>
              <a:t>Recall that documentaries are top 5 of the most popular genre as seen in the first plot!)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F7DD1-FE7D-45B1-4434-D413ABB88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3"/>
          <a:stretch/>
        </p:blipFill>
        <p:spPr>
          <a:xfrm>
            <a:off x="565679" y="1443038"/>
            <a:ext cx="7476509" cy="42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2761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544AD-9973-CDF6-1363-CBD9CE17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78" y="434798"/>
            <a:ext cx="12090147" cy="896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>
                <a:solidFill>
                  <a:srgbClr val="000000"/>
                </a:solidFill>
              </a:rPr>
              <a:t>G</a:t>
            </a:r>
            <a:r>
              <a:rPr lang="en-SG" sz="2800" b="0" dirty="0">
                <a:solidFill>
                  <a:srgbClr val="000000"/>
                </a:solidFill>
                <a:effectLst/>
              </a:rPr>
              <a:t>rowing interest in "Documentaries" and "International Movies” genre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617DD-74E1-20A9-6287-0E07EF5678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72537-3017-2C15-AF2F-12CDD37AC1B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540885" y="1625583"/>
            <a:ext cx="3085436" cy="4091123"/>
          </a:xfrm>
        </p:spPr>
        <p:txBody>
          <a:bodyPr>
            <a:noAutofit/>
          </a:bodyPr>
          <a:lstStyle/>
          <a:p>
            <a:r>
              <a:rPr lang="en-SG" sz="1400" b="0" dirty="0">
                <a:solidFill>
                  <a:srgbClr val="000000"/>
                </a:solidFill>
                <a:effectLst/>
              </a:rPr>
              <a:t>Based on the analysis, there is a growing interest in genres like "Documentaries" and "International Movies," </a:t>
            </a:r>
            <a:r>
              <a:rPr lang="en-SG" sz="1400" b="0" dirty="0">
                <a:solidFill>
                  <a:srgbClr val="C00000"/>
                </a:solidFill>
                <a:effectLst/>
              </a:rPr>
              <a:t>signalling a shift in audience preferences towards more diverse and factual content</a:t>
            </a:r>
            <a:r>
              <a:rPr lang="en-SG" sz="1400" b="0" dirty="0">
                <a:solidFill>
                  <a:srgbClr val="000000"/>
                </a:solidFill>
                <a:effectLst/>
              </a:rPr>
              <a:t>. </a:t>
            </a:r>
          </a:p>
          <a:p>
            <a:r>
              <a:rPr lang="en-SG" sz="1400" b="0" dirty="0">
                <a:solidFill>
                  <a:srgbClr val="000000"/>
                </a:solidFill>
                <a:effectLst/>
              </a:rPr>
              <a:t>To capitalize on this trend, Netflix should consider increasing investment in these emerging genres. Additionally, it may be wise to re-evaluate and potentially scale back investments in genres that are experiencing a decline in demand. </a:t>
            </a:r>
          </a:p>
          <a:p>
            <a:r>
              <a:rPr lang="en-SG" sz="1400" b="0" dirty="0">
                <a:solidFill>
                  <a:srgbClr val="000000"/>
                </a:solidFill>
                <a:effectLst/>
              </a:rPr>
              <a:t>This strategic adjustment could help Netflix better align with evolving viewer interests and maintain its competitive edge.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A91FD-5F09-25A8-CF66-6EE6CF48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171" b="1"/>
          <a:stretch/>
        </p:blipFill>
        <p:spPr>
          <a:xfrm>
            <a:off x="565679" y="1331643"/>
            <a:ext cx="7501240" cy="46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7479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544AD-9973-CDF6-1363-CBD9CE17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78" y="434798"/>
            <a:ext cx="12090147" cy="896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>
                <a:solidFill>
                  <a:srgbClr val="000000"/>
                </a:solidFill>
              </a:rPr>
              <a:t>G</a:t>
            </a:r>
            <a:r>
              <a:rPr lang="en-SG" sz="2800" b="0" dirty="0">
                <a:solidFill>
                  <a:srgbClr val="000000"/>
                </a:solidFill>
                <a:effectLst/>
              </a:rPr>
              <a:t>rowing interest in diverse global 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617DD-74E1-20A9-6287-0E07EF5678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72537-3017-2C15-AF2F-12CDD37AC1B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540885" y="1625583"/>
            <a:ext cx="3085436" cy="4091123"/>
          </a:xfrm>
        </p:spPr>
        <p:txBody>
          <a:bodyPr>
            <a:noAutofit/>
          </a:bodyPr>
          <a:lstStyle/>
          <a:p>
            <a:r>
              <a:rPr lang="en-SG" sz="1400" b="0" dirty="0">
                <a:solidFill>
                  <a:srgbClr val="000000"/>
                </a:solidFill>
                <a:effectLst/>
              </a:rPr>
              <a:t>Our analysis reveals that countries such as </a:t>
            </a:r>
            <a:r>
              <a:rPr lang="en-SG" sz="1400" b="0" dirty="0">
                <a:solidFill>
                  <a:srgbClr val="C00000"/>
                </a:solidFill>
                <a:effectLst/>
              </a:rPr>
              <a:t>India and France are among the top 10 with the highest engagement in watching international movies</a:t>
            </a:r>
            <a:r>
              <a:rPr lang="en-SG" sz="1400" b="0" dirty="0">
                <a:solidFill>
                  <a:srgbClr val="000000"/>
                </a:solidFill>
                <a:effectLst/>
              </a:rPr>
              <a:t>. This reflects a growing interest in diverse global content. </a:t>
            </a:r>
          </a:p>
          <a:p>
            <a:endParaRPr lang="en-SG" sz="1400" b="0" dirty="0">
              <a:solidFill>
                <a:srgbClr val="000000"/>
              </a:solidFill>
              <a:effectLst/>
            </a:endParaRP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ü"/>
            </a:pPr>
            <a:r>
              <a:rPr lang="en-SG" sz="1400" b="0" dirty="0">
                <a:solidFill>
                  <a:srgbClr val="000000"/>
                </a:solidFill>
                <a:effectLst/>
              </a:rPr>
              <a:t>To tap into this trend, Netflix should consider expanding its international content offerings in these key markets. </a:t>
            </a:r>
          </a:p>
          <a:p>
            <a:r>
              <a:rPr lang="en-SG" sz="1400" b="0" dirty="0">
                <a:solidFill>
                  <a:srgbClr val="000000"/>
                </a:solidFill>
                <a:effectLst/>
              </a:rPr>
              <a:t>Enhancing localization efforts could further appeal to these audiences, strengthening Netflix's global reach and engagement.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68216-263A-5FC0-1F60-212CAFDE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8" y="1399376"/>
            <a:ext cx="7501240" cy="42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2253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544AD-9973-CDF6-1363-CBD9CE17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78" y="434798"/>
            <a:ext cx="12090147" cy="896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sz="2800" b="0" dirty="0">
                <a:solidFill>
                  <a:schemeClr val="tx1"/>
                </a:solidFill>
                <a:effectLst/>
              </a:rPr>
              <a:t>Netflix needs a robust and DIVERSE catalogue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617DD-74E1-20A9-6287-0E07EF5678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72537-3017-2C15-AF2F-12CDD37AC1B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540885" y="1625583"/>
            <a:ext cx="3085436" cy="4091123"/>
          </a:xfrm>
        </p:spPr>
        <p:txBody>
          <a:bodyPr>
            <a:noAutofit/>
          </a:bodyPr>
          <a:lstStyle/>
          <a:p>
            <a:r>
              <a:rPr lang="en-SG" sz="1400" dirty="0">
                <a:solidFill>
                  <a:schemeClr val="tx1"/>
                </a:solidFill>
                <a:effectLst/>
              </a:rPr>
              <a:t>Our analysis still shows that the </a:t>
            </a:r>
            <a:r>
              <a:rPr lang="en-SG" sz="1400" dirty="0">
                <a:solidFill>
                  <a:srgbClr val="C00000"/>
                </a:solidFill>
                <a:effectLst/>
              </a:rPr>
              <a:t>United States and India are the top contributors to Netflix’s overall content library, highlighting their dominance in content production</a:t>
            </a:r>
            <a:r>
              <a:rPr lang="en-SG" sz="1400" dirty="0">
                <a:solidFill>
                  <a:schemeClr val="tx1"/>
                </a:solidFill>
                <a:effectLst/>
              </a:rPr>
              <a:t>. </a:t>
            </a:r>
          </a:p>
          <a:p>
            <a:r>
              <a:rPr lang="en-SG" sz="1400" dirty="0">
                <a:solidFill>
                  <a:schemeClr val="tx1"/>
                </a:solidFill>
                <a:effectLst/>
              </a:rPr>
              <a:t>It also further reinforces our point made in plot 5, which is crucial for Netflix to maintain a robust and diverse catalogue, and continue to strengthen partnerships in these regions. </a:t>
            </a:r>
          </a:p>
          <a:p>
            <a:br>
              <a:rPr lang="en-SG" sz="1400" b="0" dirty="0">
                <a:solidFill>
                  <a:schemeClr val="tx1"/>
                </a:solidFill>
                <a:effectLst/>
              </a:rPr>
            </a:br>
            <a:r>
              <a:rPr lang="en-SG" sz="1400" b="0" dirty="0">
                <a:solidFill>
                  <a:schemeClr val="tx1"/>
                </a:solidFill>
                <a:effectLst/>
              </a:rPr>
              <a:t>By doing so, Netflix can ensure a steady flow of high-quality content that resonates with its global audience.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F3621-85D6-CE4A-FA1F-968AB54D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7" y="1399375"/>
            <a:ext cx="7562597" cy="42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616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544AD-9973-CDF6-1363-CBD9CE17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78" y="434798"/>
            <a:ext cx="12090147" cy="896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sz="2800" b="0" dirty="0">
                <a:solidFill>
                  <a:schemeClr val="tx1"/>
                </a:solidFill>
                <a:effectLst/>
              </a:rPr>
              <a:t>Top 10 countries with the Most Diverse Set of Genres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617DD-74E1-20A9-6287-0E07EF5678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72537-3017-2C15-AF2F-12CDD37AC1B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540885" y="1625583"/>
            <a:ext cx="3085436" cy="4091123"/>
          </a:xfrm>
        </p:spPr>
        <p:txBody>
          <a:bodyPr>
            <a:noAutofit/>
          </a:bodyPr>
          <a:lstStyle/>
          <a:p>
            <a:r>
              <a:rPr lang="en-SG" sz="1400" dirty="0">
                <a:solidFill>
                  <a:schemeClr val="tx1"/>
                </a:solidFill>
                <a:effectLst/>
              </a:rPr>
              <a:t>The analysis shows that the US and UK are leading in a diverse range of genres, reflecting their multicultural societies and well-developed entertainment industries. </a:t>
            </a:r>
          </a:p>
          <a:p>
            <a:endParaRPr lang="en-SG" sz="1400" dirty="0">
              <a:solidFill>
                <a:schemeClr val="tx1"/>
              </a:solidFill>
              <a:effectLst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SG" sz="1400" dirty="0">
                <a:solidFill>
                  <a:srgbClr val="C00000"/>
                </a:solidFill>
                <a:effectLst/>
              </a:rPr>
              <a:t>Netflix may want to leverage on this diversity </a:t>
            </a:r>
            <a:r>
              <a:rPr lang="en-SG" sz="1400" dirty="0">
                <a:solidFill>
                  <a:schemeClr val="tx1"/>
                </a:solidFill>
                <a:effectLst/>
              </a:rPr>
              <a:t>by pouring resources into its global marketing strategies which promotes titles from the US/UK.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F548-4384-A39C-0AFF-E848FEE2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6" y="1416893"/>
            <a:ext cx="7562597" cy="47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78707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A628-9846-42C7-5B3E-7F39BF2C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580" y="651995"/>
            <a:ext cx="6720840" cy="1325563"/>
          </a:xfrm>
        </p:spPr>
        <p:txBody>
          <a:bodyPr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en-SG" sz="2800" dirty="0"/>
              <a:t>Actions for Netflix to 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2EFCD-27D9-2F83-5E5A-721FA7E03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755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 Increase Investment in Emerging Genres</a:t>
            </a:r>
          </a:p>
          <a:p>
            <a:r>
              <a:rPr lang="en-US" sz="2400" dirty="0"/>
              <a:t> Reevaluate Declining Genres</a:t>
            </a:r>
          </a:p>
          <a:p>
            <a:r>
              <a:rPr lang="en-US" sz="2400" dirty="0"/>
              <a:t> Expand International Content Offerings to Key markets</a:t>
            </a:r>
          </a:p>
          <a:p>
            <a:r>
              <a:rPr lang="en-US" sz="2400" dirty="0"/>
              <a:t> Strengthen partnerships with Content Powerhouses</a:t>
            </a:r>
          </a:p>
          <a:p>
            <a:r>
              <a:rPr lang="en-US" sz="2400" dirty="0"/>
              <a:t> Tailor Content Curation + Marketing Efforts to Regional Preferences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11886-4BAC-CDB3-9D5B-AEC607EC2BF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740389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B935C2-AD3F-A722-C2B8-CC985682C18D}"/>
              </a:ext>
            </a:extLst>
          </p:cNvPr>
          <p:cNvSpPr txBox="1">
            <a:spLocks/>
          </p:cNvSpPr>
          <p:nvPr/>
        </p:nvSpPr>
        <p:spPr>
          <a:xfrm>
            <a:off x="1013012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Helvetica" pitchFamily="2" charset="0"/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4009748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655C810-0101-9768-E2DC-A0A5B552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scraping on IMDB Listicles</a:t>
            </a:r>
            <a:br>
              <a:rPr lang="en-SG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6DFE1-8E28-D7E6-3E58-40302F99E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27" y="1760644"/>
            <a:ext cx="5257800" cy="2076250"/>
          </a:xfrm>
        </p:spPr>
        <p:txBody>
          <a:bodyPr>
            <a:normAutofit/>
          </a:bodyPr>
          <a:lstStyle/>
          <a:p>
            <a:pPr lvl="1">
              <a:lnSpc>
                <a:spcPct val="160000"/>
              </a:lnSpc>
            </a:pPr>
            <a:r>
              <a:rPr lang="en-SG" dirty="0" err="1"/>
              <a:t>BeautifulSoup</a:t>
            </a:r>
            <a:r>
              <a:rPr lang="en-SG" dirty="0"/>
              <a:t> </a:t>
            </a:r>
            <a:br>
              <a:rPr lang="en-SG" dirty="0"/>
            </a:br>
            <a:r>
              <a:rPr lang="en-SG" dirty="0"/>
              <a:t>– BS4 </a:t>
            </a:r>
          </a:p>
          <a:p>
            <a:pPr lvl="1">
              <a:lnSpc>
                <a:spcPct val="160000"/>
              </a:lnSpc>
            </a:pPr>
            <a:r>
              <a:rPr lang="en-SG" dirty="0"/>
              <a:t>Requests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6C571BD-71F6-A4AA-CFB5-859897A3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04" y="1398494"/>
            <a:ext cx="8002532" cy="4334706"/>
          </a:xfrm>
          <a:prstGeom prst="rect">
            <a:avLst/>
          </a:prstGeom>
          <a:ln w="34925">
            <a:solidFill>
              <a:schemeClr val="bg1">
                <a:lumMod val="75000"/>
              </a:schemeClr>
            </a:solidFill>
          </a:ln>
        </p:spPr>
      </p:pic>
      <p:sp>
        <p:nvSpPr>
          <p:cNvPr id="11" name="Rounded Rectangle 10" hidden="1">
            <a:extLst>
              <a:ext uri="{FF2B5EF4-FFF2-40B4-BE49-F238E27FC236}">
                <a16:creationId xmlns:a16="http://schemas.microsoft.com/office/drawing/2014/main" id="{0BD7292F-C745-D470-F8BE-7D78C32CF720}"/>
              </a:ext>
            </a:extLst>
          </p:cNvPr>
          <p:cNvSpPr/>
          <p:nvPr/>
        </p:nvSpPr>
        <p:spPr>
          <a:xfrm>
            <a:off x="3583504" y="1398494"/>
            <a:ext cx="8002532" cy="4334706"/>
          </a:xfrm>
          <a:prstGeom prst="roundRect">
            <a:avLst>
              <a:gd name="adj" fmla="val 3376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19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D11CB65-6320-E97B-6C6E-D731E3FF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47" y="1210817"/>
            <a:ext cx="7305905" cy="2682734"/>
          </a:xfrm>
          <a:prstGeom prst="rect">
            <a:avLst/>
          </a:prstGeom>
          <a:ln w="34925"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5DB3F24-E21F-14E7-CFC4-EE5A1DB94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047" y="4505609"/>
            <a:ext cx="7305906" cy="1269948"/>
          </a:xfrm>
          <a:prstGeom prst="rect">
            <a:avLst/>
          </a:prstGeom>
          <a:ln w="3492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Rounded Rectangle 11" hidden="1">
            <a:extLst>
              <a:ext uri="{FF2B5EF4-FFF2-40B4-BE49-F238E27FC236}">
                <a16:creationId xmlns:a16="http://schemas.microsoft.com/office/drawing/2014/main" id="{DAAB5B76-F1E6-6CFC-FEEF-5E70D516B4B8}"/>
              </a:ext>
            </a:extLst>
          </p:cNvPr>
          <p:cNvSpPr/>
          <p:nvPr/>
        </p:nvSpPr>
        <p:spPr>
          <a:xfrm>
            <a:off x="2445455" y="1210816"/>
            <a:ext cx="7302836" cy="2685054"/>
          </a:xfrm>
          <a:prstGeom prst="roundRect">
            <a:avLst>
              <a:gd name="adj" fmla="val 4510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 hidden="1">
            <a:extLst>
              <a:ext uri="{FF2B5EF4-FFF2-40B4-BE49-F238E27FC236}">
                <a16:creationId xmlns:a16="http://schemas.microsoft.com/office/drawing/2014/main" id="{FFB0E0E1-BED8-EEC3-0822-043642BD914E}"/>
              </a:ext>
            </a:extLst>
          </p:cNvPr>
          <p:cNvSpPr/>
          <p:nvPr/>
        </p:nvSpPr>
        <p:spPr>
          <a:xfrm>
            <a:off x="2443047" y="4505610"/>
            <a:ext cx="7333948" cy="1269948"/>
          </a:xfrm>
          <a:prstGeom prst="roundRect">
            <a:avLst>
              <a:gd name="adj" fmla="val 10826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C861965-AD08-B11B-A1B6-83377D5571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SCRAPING</a:t>
            </a:r>
          </a:p>
        </p:txBody>
      </p:sp>
      <p:sp>
        <p:nvSpPr>
          <p:cNvPr id="17" name="Half-frame 16">
            <a:extLst>
              <a:ext uri="{FF2B5EF4-FFF2-40B4-BE49-F238E27FC236}">
                <a16:creationId xmlns:a16="http://schemas.microsoft.com/office/drawing/2014/main" id="{ECDDD25F-A91B-E7C9-6EA2-50B7BCFAD49E}"/>
              </a:ext>
            </a:extLst>
          </p:cNvPr>
          <p:cNvSpPr/>
          <p:nvPr/>
        </p:nvSpPr>
        <p:spPr>
          <a:xfrm rot="13500000">
            <a:off x="5859405" y="3798797"/>
            <a:ext cx="473190" cy="473190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92501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025B515-6537-3B7E-944B-BE9D4B5F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96" y="1330720"/>
            <a:ext cx="4898847" cy="3730423"/>
          </a:xfrm>
          <a:prstGeom prst="rect">
            <a:avLst/>
          </a:prstGeom>
          <a:ln w="34925"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3C8D86D-7812-FE4E-7C31-AAA1EA182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48" y="1330720"/>
            <a:ext cx="5726219" cy="3730423"/>
          </a:xfrm>
          <a:prstGeom prst="rect">
            <a:avLst/>
          </a:prstGeom>
          <a:ln w="34925">
            <a:solidFill>
              <a:schemeClr val="bg1">
                <a:lumMod val="75000"/>
              </a:schemeClr>
            </a:solidFill>
          </a:ln>
        </p:spPr>
      </p:pic>
      <p:sp>
        <p:nvSpPr>
          <p:cNvPr id="3" name="Rounded Rectangle 2" hidden="1">
            <a:extLst>
              <a:ext uri="{FF2B5EF4-FFF2-40B4-BE49-F238E27FC236}">
                <a16:creationId xmlns:a16="http://schemas.microsoft.com/office/drawing/2014/main" id="{3104FEF5-A1DE-ABBA-B8F3-4756A9CCA27D}"/>
              </a:ext>
            </a:extLst>
          </p:cNvPr>
          <p:cNvSpPr/>
          <p:nvPr/>
        </p:nvSpPr>
        <p:spPr>
          <a:xfrm>
            <a:off x="6174831" y="1330718"/>
            <a:ext cx="5726219" cy="3730423"/>
          </a:xfrm>
          <a:prstGeom prst="roundRect">
            <a:avLst>
              <a:gd name="adj" fmla="val 4510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 hidden="1">
            <a:extLst>
              <a:ext uri="{FF2B5EF4-FFF2-40B4-BE49-F238E27FC236}">
                <a16:creationId xmlns:a16="http://schemas.microsoft.com/office/drawing/2014/main" id="{B7259835-8518-8B39-C183-675FEEFFB286}"/>
              </a:ext>
            </a:extLst>
          </p:cNvPr>
          <p:cNvSpPr/>
          <p:nvPr/>
        </p:nvSpPr>
        <p:spPr>
          <a:xfrm>
            <a:off x="478696" y="1330719"/>
            <a:ext cx="4898847" cy="3730423"/>
          </a:xfrm>
          <a:prstGeom prst="roundRect">
            <a:avLst>
              <a:gd name="adj" fmla="val 4510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D6E340-44AB-BDB0-3CBD-CF523EB60A2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SCRAPING</a:t>
            </a:r>
          </a:p>
        </p:txBody>
      </p:sp>
      <p:sp>
        <p:nvSpPr>
          <p:cNvPr id="8" name="Half-frame 7">
            <a:extLst>
              <a:ext uri="{FF2B5EF4-FFF2-40B4-BE49-F238E27FC236}">
                <a16:creationId xmlns:a16="http://schemas.microsoft.com/office/drawing/2014/main" id="{563853A1-EB4E-0695-5D5C-3BFAF4604DD9}"/>
              </a:ext>
            </a:extLst>
          </p:cNvPr>
          <p:cNvSpPr/>
          <p:nvPr/>
        </p:nvSpPr>
        <p:spPr>
          <a:xfrm rot="8100000">
            <a:off x="5445978" y="2959334"/>
            <a:ext cx="473190" cy="473190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165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39FE6F5F-7295-76B1-0FF6-459C3CB9EDA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" name="Home     TV Shows     Movies     Recently Added     My List">
            <a:extLst>
              <a:ext uri="{FF2B5EF4-FFF2-40B4-BE49-F238E27FC236}">
                <a16:creationId xmlns:a16="http://schemas.microsoft.com/office/drawing/2014/main" id="{E14DC945-D344-91E0-8190-8F2326F597A7}"/>
              </a:ext>
            </a:extLst>
          </p:cNvPr>
          <p:cNvSpPr txBox="1"/>
          <p:nvPr/>
        </p:nvSpPr>
        <p:spPr>
          <a:xfrm>
            <a:off x="2576754" y="1548685"/>
            <a:ext cx="7038491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  <a:latin typeface="Helvetica" pitchFamily="2" charset="0"/>
              </a:rPr>
              <a:t>Who’s presenting?</a:t>
            </a:r>
            <a:endParaRPr sz="4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Home     TV Shows     Movies     Recently Added     My List">
            <a:extLst>
              <a:ext uri="{FF2B5EF4-FFF2-40B4-BE49-F238E27FC236}">
                <a16:creationId xmlns:a16="http://schemas.microsoft.com/office/drawing/2014/main" id="{86818F0A-41E1-21C3-02DB-B58887BC363E}"/>
              </a:ext>
            </a:extLst>
          </p:cNvPr>
          <p:cNvSpPr txBox="1"/>
          <p:nvPr/>
        </p:nvSpPr>
        <p:spPr>
          <a:xfrm>
            <a:off x="3864355" y="4478273"/>
            <a:ext cx="104098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Ayu</a:t>
            </a:r>
            <a:endParaRPr sz="44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Home     TV Shows     Movies     Recently Added     My List">
            <a:extLst>
              <a:ext uri="{FF2B5EF4-FFF2-40B4-BE49-F238E27FC236}">
                <a16:creationId xmlns:a16="http://schemas.microsoft.com/office/drawing/2014/main" id="{46DCF615-901B-F575-C150-13D2BE5EEE1C}"/>
              </a:ext>
            </a:extLst>
          </p:cNvPr>
          <p:cNvSpPr txBox="1"/>
          <p:nvPr/>
        </p:nvSpPr>
        <p:spPr>
          <a:xfrm>
            <a:off x="5575505" y="4478273"/>
            <a:ext cx="104098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</a:t>
            </a:r>
            <a:endParaRPr sz="44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Home     TV Shows     Movies     Recently Added     My List">
            <a:extLst>
              <a:ext uri="{FF2B5EF4-FFF2-40B4-BE49-F238E27FC236}">
                <a16:creationId xmlns:a16="http://schemas.microsoft.com/office/drawing/2014/main" id="{C36ADF85-E8E9-CF14-6227-25D93AAC78F3}"/>
              </a:ext>
            </a:extLst>
          </p:cNvPr>
          <p:cNvSpPr txBox="1"/>
          <p:nvPr/>
        </p:nvSpPr>
        <p:spPr>
          <a:xfrm>
            <a:off x="7386677" y="4478273"/>
            <a:ext cx="104098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Tammie</a:t>
            </a:r>
            <a:endParaRPr sz="44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6020E-D640-DBCD-0FEB-AEDC028457BF}"/>
              </a:ext>
            </a:extLst>
          </p:cNvPr>
          <p:cNvSpPr txBox="1"/>
          <p:nvPr/>
        </p:nvSpPr>
        <p:spPr>
          <a:xfrm>
            <a:off x="10342879" y="5906492"/>
            <a:ext cx="1063815" cy="289831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9204"/>
              </a:avLst>
            </a:prstTxWarp>
            <a:spAutoFit/>
          </a:bodyPr>
          <a:lstStyle/>
          <a:p>
            <a:r>
              <a:rPr lang="en-US" sz="32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pic>
        <p:nvPicPr>
          <p:cNvPr id="8" name="Picture 7" descr="A toy sheep with two hands&#10;&#10;Description automatically generated">
            <a:extLst>
              <a:ext uri="{FF2B5EF4-FFF2-40B4-BE49-F238E27FC236}">
                <a16:creationId xmlns:a16="http://schemas.microsoft.com/office/drawing/2014/main" id="{8AEF74E1-EA24-9F5D-C990-F281BA89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84"/>
          <a:stretch/>
        </p:blipFill>
        <p:spPr>
          <a:xfrm>
            <a:off x="3635082" y="2738697"/>
            <a:ext cx="1534165" cy="1570341"/>
          </a:xfrm>
          <a:prstGeom prst="rect">
            <a:avLst/>
          </a:prstGeom>
        </p:spPr>
      </p:pic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7AC5BB0C-2E5C-B7D5-CD9E-1B055074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491" y="2734451"/>
            <a:ext cx="1544340" cy="1556186"/>
          </a:xfrm>
          <a:prstGeom prst="rect">
            <a:avLst/>
          </a:prstGeom>
        </p:spPr>
      </p:pic>
      <p:pic>
        <p:nvPicPr>
          <p:cNvPr id="10" name="Picture 9" descr="A cartoon dog with a blue hat&#10;&#10;Description automatically generated">
            <a:extLst>
              <a:ext uri="{FF2B5EF4-FFF2-40B4-BE49-F238E27FC236}">
                <a16:creationId xmlns:a16="http://schemas.microsoft.com/office/drawing/2014/main" id="{D784958A-3578-5357-88AC-C33B0C8F43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7" r="354"/>
          <a:stretch/>
        </p:blipFill>
        <p:spPr>
          <a:xfrm>
            <a:off x="7138268" y="2734450"/>
            <a:ext cx="1537801" cy="1566823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CD0E2B-7A95-5E36-B79C-460DA06EC1C8}"/>
              </a:ext>
            </a:extLst>
          </p:cNvPr>
          <p:cNvSpPr/>
          <p:nvPr/>
        </p:nvSpPr>
        <p:spPr>
          <a:xfrm>
            <a:off x="3631446" y="2734450"/>
            <a:ext cx="1537801" cy="1574572"/>
          </a:xfrm>
          <a:prstGeom prst="roundRect">
            <a:avLst>
              <a:gd name="adj" fmla="val 409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EC8CCC-CD53-521B-9628-C6A888FCBD36}"/>
              </a:ext>
            </a:extLst>
          </p:cNvPr>
          <p:cNvSpPr/>
          <p:nvPr/>
        </p:nvSpPr>
        <p:spPr>
          <a:xfrm>
            <a:off x="5378029" y="2726701"/>
            <a:ext cx="1537801" cy="1574572"/>
          </a:xfrm>
          <a:prstGeom prst="roundRect">
            <a:avLst>
              <a:gd name="adj" fmla="val 409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91BF41E-7CD6-3550-BB4F-62778743BECC}"/>
              </a:ext>
            </a:extLst>
          </p:cNvPr>
          <p:cNvSpPr/>
          <p:nvPr/>
        </p:nvSpPr>
        <p:spPr>
          <a:xfrm>
            <a:off x="7138270" y="2734450"/>
            <a:ext cx="1537801" cy="1574572"/>
          </a:xfrm>
          <a:prstGeom prst="roundRect">
            <a:avLst>
              <a:gd name="adj" fmla="val 409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54147-C355-B60B-699D-953A2700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9293"/>
            <a:ext cx="10515600" cy="1325563"/>
          </a:xfrm>
        </p:spPr>
        <p:txBody>
          <a:bodyPr/>
          <a:lstStyle/>
          <a:p>
            <a:r>
              <a:rPr lang="en-US" dirty="0"/>
              <a:t>Are you still watching?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BC6307-0960-E942-BF1C-4F5F7A2996B7}"/>
              </a:ext>
            </a:extLst>
          </p:cNvPr>
          <p:cNvSpPr txBox="1">
            <a:spLocks/>
          </p:cNvSpPr>
          <p:nvPr/>
        </p:nvSpPr>
        <p:spPr>
          <a:xfrm>
            <a:off x="4233333" y="3341511"/>
            <a:ext cx="3725334" cy="702664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 extrusionH="19050"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End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C6A732-E397-3600-FF6F-1DAD14A2113F}"/>
              </a:ext>
            </a:extLst>
          </p:cNvPr>
          <p:cNvSpPr txBox="1">
            <a:spLocks/>
          </p:cNvSpPr>
          <p:nvPr/>
        </p:nvSpPr>
        <p:spPr>
          <a:xfrm>
            <a:off x="4233333" y="4313998"/>
            <a:ext cx="3725334" cy="7026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992186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1E36A6E-8334-E848-BEB6-D9EB739C5F8D}"/>
              </a:ext>
            </a:extLst>
          </p:cNvPr>
          <p:cNvSpPr/>
          <p:nvPr/>
        </p:nvSpPr>
        <p:spPr>
          <a:xfrm>
            <a:off x="662230" y="4243285"/>
            <a:ext cx="3954015" cy="39047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5B468036-C7E5-2149-AC21-242FF1FDB1B5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endParaRPr lang="en-SG" dirty="0"/>
          </a:p>
        </p:txBody>
      </p:sp>
      <p:sp>
        <p:nvSpPr>
          <p:cNvPr id="25" name="Home     TV Shows     Movies     Recently Added     My List" hidden="1">
            <a:extLst>
              <a:ext uri="{FF2B5EF4-FFF2-40B4-BE49-F238E27FC236}">
                <a16:creationId xmlns:a16="http://schemas.microsoft.com/office/drawing/2014/main" id="{6B350FBA-81AB-F04E-8A86-52874DE3434F}"/>
              </a:ext>
            </a:extLst>
          </p:cNvPr>
          <p:cNvSpPr txBox="1"/>
          <p:nvPr/>
        </p:nvSpPr>
        <p:spPr>
          <a:xfrm>
            <a:off x="1639853" y="555748"/>
            <a:ext cx="2941317" cy="359713"/>
          </a:xfrm>
          <a:prstGeom prst="rect">
            <a:avLst/>
          </a:prstGeom>
          <a:ln w="12700">
            <a:miter lim="400000"/>
          </a:ln>
          <a:effectLst>
            <a:innerShdw blurRad="63500" dist="50800" dir="13500000">
              <a:schemeClr val="tx1">
                <a:alpha val="50000"/>
              </a:schemeClr>
            </a:inn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n-SG" sz="1400" dirty="0">
                <a:solidFill>
                  <a:schemeClr val="tx1">
                    <a:lumMod val="75000"/>
                    <a:lumOff val="25000"/>
                    <a:alpha val="92000"/>
                  </a:schemeClr>
                </a:solidFill>
                <a:effectLst>
                  <a:outerShdw blurRad="81207" dist="55906" dir="1980000" algn="t" rotWithShape="0">
                    <a:schemeClr val="tx1">
                      <a:lumMod val="65000"/>
                      <a:lumOff val="35000"/>
                      <a:alpha val="60000"/>
                    </a:schemeClr>
                  </a:outerShdw>
                </a:effectLst>
                <a:latin typeface="Helvetica" pitchFamily="2" charset="0"/>
              </a:rPr>
              <a:t>Home</a:t>
            </a:r>
            <a:r>
              <a:rPr sz="1400" dirty="0">
                <a:solidFill>
                  <a:schemeClr val="tx1">
                    <a:lumMod val="75000"/>
                    <a:lumOff val="25000"/>
                    <a:alpha val="92000"/>
                  </a:schemeClr>
                </a:solidFill>
                <a:effectLst>
                  <a:outerShdw blurRad="81207" dist="55906" dir="1980000" algn="t" rotWithShape="0">
                    <a:schemeClr val="tx1">
                      <a:lumMod val="65000"/>
                      <a:lumOff val="35000"/>
                      <a:alpha val="60000"/>
                    </a:schemeClr>
                  </a:outerShdw>
                </a:effectLst>
                <a:latin typeface="Helvetica" pitchFamily="2" charset="0"/>
              </a:rPr>
              <a:t>     Recently Added     My List</a:t>
            </a:r>
          </a:p>
        </p:txBody>
      </p:sp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0F320618-787B-4A4D-A464-A71B0D36C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8671" y="555748"/>
            <a:ext cx="282358" cy="282358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low confidence">
            <a:extLst>
              <a:ext uri="{FF2B5EF4-FFF2-40B4-BE49-F238E27FC236}">
                <a16:creationId xmlns:a16="http://schemas.microsoft.com/office/drawing/2014/main" id="{98E8394B-DDFB-A546-A887-31D0994158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76134" y="565165"/>
            <a:ext cx="282359" cy="282359"/>
          </a:xfrm>
          <a:prstGeom prst="rect">
            <a:avLst/>
          </a:prstGeom>
        </p:spPr>
      </p:pic>
      <p:sp>
        <p:nvSpPr>
          <p:cNvPr id="38" name="TITLE">
            <a:extLst>
              <a:ext uri="{FF2B5EF4-FFF2-40B4-BE49-F238E27FC236}">
                <a16:creationId xmlns:a16="http://schemas.microsoft.com/office/drawing/2014/main" id="{B9D25AB1-EE2A-DA4C-BD30-567776FB2682}"/>
              </a:ext>
            </a:extLst>
          </p:cNvPr>
          <p:cNvSpPr txBox="1"/>
          <p:nvPr/>
        </p:nvSpPr>
        <p:spPr>
          <a:xfrm>
            <a:off x="694764" y="1597028"/>
            <a:ext cx="281653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11500"/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Background</a:t>
            </a:r>
            <a:endParaRPr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9" name="TITLE">
            <a:extLst>
              <a:ext uri="{FF2B5EF4-FFF2-40B4-BE49-F238E27FC236}">
                <a16:creationId xmlns:a16="http://schemas.microsoft.com/office/drawing/2014/main" id="{4B67E13C-EC96-4346-90C4-52567B650CB5}"/>
              </a:ext>
            </a:extLst>
          </p:cNvPr>
          <p:cNvSpPr txBox="1"/>
          <p:nvPr/>
        </p:nvSpPr>
        <p:spPr>
          <a:xfrm>
            <a:off x="760078" y="2233740"/>
            <a:ext cx="500990" cy="313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11500"/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2024</a:t>
            </a:r>
            <a:endParaRPr sz="18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0" name="TITLE" hidden="1">
            <a:extLst>
              <a:ext uri="{FF2B5EF4-FFF2-40B4-BE49-F238E27FC236}">
                <a16:creationId xmlns:a16="http://schemas.microsoft.com/office/drawing/2014/main" id="{015BD746-76FD-C243-B233-73D3F96FEB6C}"/>
              </a:ext>
            </a:extLst>
          </p:cNvPr>
          <p:cNvSpPr txBox="1"/>
          <p:nvPr/>
        </p:nvSpPr>
        <p:spPr>
          <a:xfrm>
            <a:off x="1326382" y="2237587"/>
            <a:ext cx="772384" cy="305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11500"/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3 seasons</a:t>
            </a:r>
            <a:endParaRPr sz="18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97B83CD9-C83C-384E-A9EC-90AC8C1FC5B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6382" y="2266665"/>
            <a:ext cx="255675" cy="255675"/>
          </a:xfrm>
          <a:prstGeom prst="rect">
            <a:avLst/>
          </a:prstGeom>
        </p:spPr>
      </p:pic>
      <p:sp>
        <p:nvSpPr>
          <p:cNvPr id="42" name="TITLE">
            <a:extLst>
              <a:ext uri="{FF2B5EF4-FFF2-40B4-BE49-F238E27FC236}">
                <a16:creationId xmlns:a16="http://schemas.microsoft.com/office/drawing/2014/main" id="{2B416089-77F9-384D-81A4-0B791E02DE59}"/>
              </a:ext>
            </a:extLst>
          </p:cNvPr>
          <p:cNvSpPr txBox="1"/>
          <p:nvPr/>
        </p:nvSpPr>
        <p:spPr>
          <a:xfrm>
            <a:off x="700975" y="3003548"/>
            <a:ext cx="2816532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11500"/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  <a:latin typeface="Helvetica" pitchFamily="2" charset="0"/>
              </a:rPr>
              <a:t>Outline</a:t>
            </a:r>
            <a:endParaRPr sz="3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3" name="TITLE">
            <a:extLst>
              <a:ext uri="{FF2B5EF4-FFF2-40B4-BE49-F238E27FC236}">
                <a16:creationId xmlns:a16="http://schemas.microsoft.com/office/drawing/2014/main" id="{D11D8B9A-B23F-6745-9DF4-6AC229BBE181}"/>
              </a:ext>
            </a:extLst>
          </p:cNvPr>
          <p:cNvSpPr txBox="1"/>
          <p:nvPr/>
        </p:nvSpPr>
        <p:spPr>
          <a:xfrm>
            <a:off x="694764" y="3270287"/>
            <a:ext cx="3740980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11500"/>
            </a:lvl1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We will be sharing the scope of our project including problem statement, assumptions, objectives, use cases, source of data, tools used, methodology of ETL process, data analysis, and limitations.</a:t>
            </a:r>
            <a:endParaRPr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AED9CD-7E5A-104F-B303-C2A4CC1CFB9C}"/>
              </a:ext>
            </a:extLst>
          </p:cNvPr>
          <p:cNvCxnSpPr>
            <a:cxnSpLocks/>
          </p:cNvCxnSpPr>
          <p:nvPr/>
        </p:nvCxnSpPr>
        <p:spPr>
          <a:xfrm>
            <a:off x="760078" y="2788539"/>
            <a:ext cx="38561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497A4353-D3AF-B545-BC9B-A9A8BE87424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78" y="4341234"/>
            <a:ext cx="192978" cy="192978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380C7A9A-A841-AD47-A97C-C1F1076AC4F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78" y="4848853"/>
            <a:ext cx="192978" cy="192978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1FA9DAE8-8144-0F41-B8D1-19DC949CBD16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78" y="5334921"/>
            <a:ext cx="192978" cy="192978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61D3AA38-1E77-3B41-B6CA-159D5E279646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78" y="5806554"/>
            <a:ext cx="192978" cy="192978"/>
          </a:xfrm>
          <a:prstGeom prst="rect">
            <a:avLst/>
          </a:prstGeom>
        </p:spPr>
      </p:pic>
      <p:sp>
        <p:nvSpPr>
          <p:cNvPr id="50" name="TITLE">
            <a:extLst>
              <a:ext uri="{FF2B5EF4-FFF2-40B4-BE49-F238E27FC236}">
                <a16:creationId xmlns:a16="http://schemas.microsoft.com/office/drawing/2014/main" id="{C3C33BBD-1E7C-0349-BF1C-D93BF98340F3}"/>
              </a:ext>
            </a:extLst>
          </p:cNvPr>
          <p:cNvSpPr txBox="1"/>
          <p:nvPr/>
        </p:nvSpPr>
        <p:spPr>
          <a:xfrm>
            <a:off x="1066434" y="4281156"/>
            <a:ext cx="3740980" cy="328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11500"/>
            </a:lvl1pPr>
          </a:lstStyle>
          <a:p>
            <a:pPr algn="l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Problem Statement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C49BB804-E377-8E47-9B5D-FB841FC3BB0D}"/>
              </a:ext>
            </a:extLst>
          </p:cNvPr>
          <p:cNvSpPr txBox="1"/>
          <p:nvPr/>
        </p:nvSpPr>
        <p:spPr>
          <a:xfrm>
            <a:off x="1066434" y="4780874"/>
            <a:ext cx="3740980" cy="328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11500"/>
            </a:lvl1pPr>
          </a:lstStyle>
          <a:p>
            <a:pPr algn="l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sx="1000" sy="1000" algn="bl" rotWithShape="0">
                    <a:schemeClr val="tx1">
                      <a:lumMod val="65000"/>
                      <a:lumOff val="35000"/>
                    </a:schemeClr>
                  </a:outerShdw>
                </a:effectLst>
                <a:latin typeface="Helvetica" pitchFamily="2" charset="0"/>
              </a:rPr>
              <a:t>Objectives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sx="1000" sy="1000" algn="bl" rotWithShape="0">
                  <a:schemeClr val="tx1">
                    <a:lumMod val="65000"/>
                    <a:lumOff val="35000"/>
                  </a:schemeClr>
                </a:outerShdw>
              </a:effectLst>
              <a:latin typeface="Helvetica" pitchFamily="2" charset="0"/>
            </a:endParaRPr>
          </a:p>
        </p:txBody>
      </p:sp>
      <p:sp>
        <p:nvSpPr>
          <p:cNvPr id="52" name="TITLE">
            <a:extLst>
              <a:ext uri="{FF2B5EF4-FFF2-40B4-BE49-F238E27FC236}">
                <a16:creationId xmlns:a16="http://schemas.microsoft.com/office/drawing/2014/main" id="{AD0D7EEA-34C2-A74E-9597-9F0EE3A0ED39}"/>
              </a:ext>
            </a:extLst>
          </p:cNvPr>
          <p:cNvSpPr txBox="1"/>
          <p:nvPr/>
        </p:nvSpPr>
        <p:spPr>
          <a:xfrm>
            <a:off x="1066434" y="5280592"/>
            <a:ext cx="3740980" cy="328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11500"/>
            </a:lvl1pPr>
          </a:lstStyle>
          <a:p>
            <a:pPr algn="l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sx="1000" sy="1000" algn="bl" rotWithShape="0">
                    <a:schemeClr val="tx1">
                      <a:lumMod val="65000"/>
                      <a:lumOff val="35000"/>
                    </a:schemeClr>
                  </a:outerShdw>
                </a:effectLst>
                <a:latin typeface="Helvetica" pitchFamily="2" charset="0"/>
              </a:rPr>
              <a:t>Assumptions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sx="1000" sy="1000" algn="bl" rotWithShape="0">
                  <a:schemeClr val="tx1">
                    <a:lumMod val="65000"/>
                    <a:lumOff val="35000"/>
                  </a:schemeClr>
                </a:outerShdw>
              </a:effectLst>
              <a:latin typeface="Helvetica" pitchFamily="2" charset="0"/>
            </a:endParaRPr>
          </a:p>
        </p:txBody>
      </p:sp>
      <p:sp>
        <p:nvSpPr>
          <p:cNvPr id="54" name="TITLE">
            <a:extLst>
              <a:ext uri="{FF2B5EF4-FFF2-40B4-BE49-F238E27FC236}">
                <a16:creationId xmlns:a16="http://schemas.microsoft.com/office/drawing/2014/main" id="{4EB1FF68-A901-3C40-AD47-70490015AD10}"/>
              </a:ext>
            </a:extLst>
          </p:cNvPr>
          <p:cNvSpPr txBox="1"/>
          <p:nvPr/>
        </p:nvSpPr>
        <p:spPr>
          <a:xfrm>
            <a:off x="1066434" y="5722613"/>
            <a:ext cx="3740980" cy="328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11500"/>
            </a:lvl1pPr>
          </a:lstStyle>
          <a:p>
            <a:pPr algn="l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sx="1000" sy="1000" algn="bl" rotWithShape="0">
                    <a:schemeClr val="tx1">
                      <a:lumMod val="65000"/>
                      <a:lumOff val="35000"/>
                    </a:schemeClr>
                  </a:outerShdw>
                </a:effectLst>
                <a:latin typeface="Helvetica" pitchFamily="2" charset="0"/>
              </a:rPr>
              <a:t>Use cases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sx="1000" sy="1000" algn="bl" rotWithShape="0">
                  <a:schemeClr val="tx1">
                    <a:lumMod val="65000"/>
                    <a:lumOff val="35000"/>
                  </a:schemeClr>
                </a:outerShdw>
              </a:effectLst>
              <a:latin typeface="Helvetica" pitchFamily="2" charset="0"/>
            </a:endParaRPr>
          </a:p>
        </p:txBody>
      </p:sp>
      <p:sp>
        <p:nvSpPr>
          <p:cNvPr id="5" name="Zenith">
            <a:extLst>
              <a:ext uri="{FF2B5EF4-FFF2-40B4-BE49-F238E27FC236}">
                <a16:creationId xmlns:a16="http://schemas.microsoft.com/office/drawing/2014/main" id="{7DB70031-1774-B6D1-7731-370A2947F640}"/>
              </a:ext>
            </a:extLst>
          </p:cNvPr>
          <p:cNvSpPr txBox="1">
            <a:spLocks/>
          </p:cNvSpPr>
          <p:nvPr/>
        </p:nvSpPr>
        <p:spPr>
          <a:xfrm>
            <a:off x="569101" y="583012"/>
            <a:ext cx="691967" cy="305184"/>
          </a:xfrm>
          <a:prstGeom prst="rect">
            <a:avLst/>
          </a:prstGeom>
        </p:spPr>
        <p:txBody>
          <a:bodyPr vert="horz" wrap="none" lIns="91440" tIns="45720" rIns="91440" bIns="45720" numCol="1" rtlCol="0" anchor="b">
            <a:prstTxWarp prst="textDeflateBottom">
              <a:avLst>
                <a:gd name="adj" fmla="val 82647"/>
              </a:avLst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0" spc="300" dirty="0">
                <a:solidFill>
                  <a:srgbClr val="E50913"/>
                </a:solidFill>
                <a:latin typeface="Bebas Neue" panose="020B0606020202050201" pitchFamily="34" charset="77"/>
              </a:rPr>
              <a:t>Zenith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258EC04-50DB-DE69-D311-3DA42DF98D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302" t="-324" r="43264" b="13821"/>
          <a:stretch/>
        </p:blipFill>
        <p:spPr>
          <a:xfrm>
            <a:off x="6049345" y="1201744"/>
            <a:ext cx="6142654" cy="56509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F8498B-6E00-C9C9-F591-0E54CCA68A14}"/>
              </a:ext>
            </a:extLst>
          </p:cNvPr>
          <p:cNvSpPr/>
          <p:nvPr/>
        </p:nvSpPr>
        <p:spPr>
          <a:xfrm>
            <a:off x="6049345" y="1211162"/>
            <a:ext cx="4857663" cy="5650990"/>
          </a:xfrm>
          <a:prstGeom prst="rect">
            <a:avLst/>
          </a:prstGeom>
          <a:gradFill>
            <a:gsLst>
              <a:gs pos="0">
                <a:srgbClr val="141414">
                  <a:alpha val="55979"/>
                </a:srgbClr>
              </a:gs>
              <a:gs pos="28000">
                <a:srgbClr val="0A0A0A">
                  <a:alpha val="25348"/>
                </a:srgb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John profile" descr="A close up of a toy&#10;&#10;Description automatically generated">
            <a:extLst>
              <a:ext uri="{FF2B5EF4-FFF2-40B4-BE49-F238E27FC236}">
                <a16:creationId xmlns:a16="http://schemas.microsoft.com/office/drawing/2014/main" id="{F6AC7ADF-B8E0-9C3B-CBE7-8691C64CEF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13453" y="478311"/>
            <a:ext cx="452683" cy="437150"/>
          </a:xfrm>
          <a:prstGeom prst="rect">
            <a:avLst/>
          </a:prstGeom>
        </p:spPr>
      </p:pic>
      <p:pic>
        <p:nvPicPr>
          <p:cNvPr id="3" name="Tammie profile" descr="A cartoon dog with a blue hat&#10;&#10;Description automatically generated">
            <a:extLst>
              <a:ext uri="{FF2B5EF4-FFF2-40B4-BE49-F238E27FC236}">
                <a16:creationId xmlns:a16="http://schemas.microsoft.com/office/drawing/2014/main" id="{890F85ED-E040-4F7F-0456-ADBAEABC58CF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1197" r="354"/>
          <a:stretch/>
        </p:blipFill>
        <p:spPr>
          <a:xfrm>
            <a:off x="11307290" y="475607"/>
            <a:ext cx="458846" cy="467505"/>
          </a:xfrm>
          <a:prstGeom prst="rect">
            <a:avLst/>
          </a:prstGeom>
        </p:spPr>
      </p:pic>
      <p:pic>
        <p:nvPicPr>
          <p:cNvPr id="7" name="Picture 6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4D51ED0F-9A92-528B-F367-8FD8D804E2E4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18067" t="25103" r="32979" b="21474"/>
          <a:stretch/>
        </p:blipFill>
        <p:spPr>
          <a:xfrm>
            <a:off x="5873848" y="2704"/>
            <a:ext cx="6466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1645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4774-6E10-5E7F-7ECC-01187996A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12" y="2235200"/>
            <a:ext cx="9144000" cy="2387600"/>
          </a:xfrm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Helvetica" pitchFamily="2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68310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6EDB-C636-1A97-F19D-38A20CE0FC8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BFA7D2-28DB-C62B-C88D-17A0C98E6CF9}"/>
              </a:ext>
            </a:extLst>
          </p:cNvPr>
          <p:cNvSpPr txBox="1">
            <a:spLocks/>
          </p:cNvSpPr>
          <p:nvPr/>
        </p:nvSpPr>
        <p:spPr>
          <a:xfrm>
            <a:off x="2735580" y="2675731"/>
            <a:ext cx="6720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SG" sz="2800" dirty="0" err="1"/>
              <a:t>Analyze</a:t>
            </a:r>
            <a:r>
              <a:rPr lang="en-SG" sz="2800" dirty="0"/>
              <a:t> the distribution of genres in Netflix's </a:t>
            </a:r>
            <a:r>
              <a:rPr lang="en-SG" sz="2800" dirty="0" err="1"/>
              <a:t>catalog</a:t>
            </a:r>
            <a:r>
              <a:rPr lang="en-SG" sz="2800" dirty="0"/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300330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6EDB-C636-1A97-F19D-38A20CE0FC8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1026" name="Picture 2" descr="Popular Netflix Shows Flat Lay Background">
            <a:extLst>
              <a:ext uri="{FF2B5EF4-FFF2-40B4-BE49-F238E27FC236}">
                <a16:creationId xmlns:a16="http://schemas.microsoft.com/office/drawing/2014/main" id="{553F215C-7BA0-E452-FCC0-2BDDF8514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-1"/>
            <a:ext cx="12171218" cy="68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9DFE58-05A4-5C12-0E22-1FDD253381CE}"/>
              </a:ext>
            </a:extLst>
          </p:cNvPr>
          <p:cNvSpPr/>
          <p:nvPr/>
        </p:nvSpPr>
        <p:spPr>
          <a:xfrm>
            <a:off x="0" y="0"/>
            <a:ext cx="12191999" cy="6862152"/>
          </a:xfrm>
          <a:prstGeom prst="rect">
            <a:avLst/>
          </a:prstGeom>
          <a:gradFill flip="none" rotWithShape="1">
            <a:gsLst>
              <a:gs pos="0">
                <a:srgbClr val="141414"/>
              </a:gs>
              <a:gs pos="62000">
                <a:srgbClr val="0A0A0A">
                  <a:alpha val="68000"/>
                </a:srgbClr>
              </a:gs>
              <a:gs pos="31000">
                <a:srgbClr val="050505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BFA7D2-28DB-C62B-C88D-17A0C98E6CF9}"/>
              </a:ext>
            </a:extLst>
          </p:cNvPr>
          <p:cNvSpPr txBox="1">
            <a:spLocks/>
          </p:cNvSpPr>
          <p:nvPr/>
        </p:nvSpPr>
        <p:spPr>
          <a:xfrm>
            <a:off x="311285" y="267754"/>
            <a:ext cx="115694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SG" sz="2800">
                <a:solidFill>
                  <a:schemeClr val="bg1"/>
                </a:solidFill>
              </a:rPr>
              <a:t>Analyze the distribution of genres in Netflix's catalog over time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A32A5A-CF97-0011-659E-6DE99953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685" y="16150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sz="2400" dirty="0"/>
              <a:t>Cater to diverse and growing audience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sz="2400" dirty="0"/>
              <a:t>Staying ahead of competition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sz="2400" dirty="0"/>
              <a:t>Distribution of genres and its evolution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sz="2400" dirty="0"/>
              <a:t>Make informed decisions</a:t>
            </a:r>
          </a:p>
        </p:txBody>
      </p:sp>
      <p:pic>
        <p:nvPicPr>
          <p:cNvPr id="17" name="Picture 16" descr="A light bulb with rays of light&#10;&#10;Description automatically generated">
            <a:extLst>
              <a:ext uri="{FF2B5EF4-FFF2-40B4-BE49-F238E27FC236}">
                <a16:creationId xmlns:a16="http://schemas.microsoft.com/office/drawing/2014/main" id="{4A8080E1-CBB5-3920-D32B-545FED3E6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237" y="4847743"/>
            <a:ext cx="790495" cy="790495"/>
          </a:xfrm>
          <a:prstGeom prst="rect">
            <a:avLst/>
          </a:prstGeom>
        </p:spPr>
      </p:pic>
      <p:pic>
        <p:nvPicPr>
          <p:cNvPr id="19" name="Picture 18" descr="A white line drawing of masks&#10;&#10;Description automatically generated with medium confidence">
            <a:extLst>
              <a:ext uri="{FF2B5EF4-FFF2-40B4-BE49-F238E27FC236}">
                <a16:creationId xmlns:a16="http://schemas.microsoft.com/office/drawing/2014/main" id="{C8379550-CA7D-8988-D238-0845912BC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237" y="3792781"/>
            <a:ext cx="790495" cy="790495"/>
          </a:xfrm>
          <a:prstGeom prst="rect">
            <a:avLst/>
          </a:prstGeom>
        </p:spPr>
      </p:pic>
      <p:pic>
        <p:nvPicPr>
          <p:cNvPr id="21" name="Picture 20" descr="A group of people with a black background&#10;&#10;Description automatically generated">
            <a:extLst>
              <a:ext uri="{FF2B5EF4-FFF2-40B4-BE49-F238E27FC236}">
                <a16:creationId xmlns:a16="http://schemas.microsoft.com/office/drawing/2014/main" id="{BD8DCC3D-4FCE-5270-09E9-369F15AF7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237" y="1681244"/>
            <a:ext cx="790494" cy="790494"/>
          </a:xfrm>
          <a:prstGeom prst="rect">
            <a:avLst/>
          </a:prstGeom>
        </p:spPr>
      </p:pic>
      <p:pic>
        <p:nvPicPr>
          <p:cNvPr id="23" name="Picture 22" descr="A white symbol of two people running&#10;&#10;Description automatically generated">
            <a:extLst>
              <a:ext uri="{FF2B5EF4-FFF2-40B4-BE49-F238E27FC236}">
                <a16:creationId xmlns:a16="http://schemas.microsoft.com/office/drawing/2014/main" id="{087901EF-309A-B60C-7E41-473C00433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237" y="2736205"/>
            <a:ext cx="792109" cy="79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83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F830EB-0973-7B98-8406-89D67D44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53DFF8-5C46-B283-E227-F9F27C782EA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ea typeface="Times New Roman" panose="02020603050405020304" pitchFamily="18" charset="0"/>
              </a:rPr>
              <a:t>Which genres have become more or less popular over the years?</a:t>
            </a:r>
            <a:r>
              <a:rPr lang="en-SG" sz="2400" dirty="0">
                <a:ea typeface="Times New Roman" panose="02020603050405020304" pitchFamily="18" charset="0"/>
              </a:rPr>
              <a:t> </a:t>
            </a:r>
          </a:p>
          <a:p>
            <a:r>
              <a:rPr lang="en-GB" sz="2400" dirty="0">
                <a:ea typeface="Times New Roman" panose="02020603050405020304" pitchFamily="18" charset="0"/>
              </a:rPr>
              <a:t>What are the most common genres in Netflix's </a:t>
            </a:r>
            <a:r>
              <a:rPr lang="en-GB" sz="2400" dirty="0" err="1">
                <a:ea typeface="Times New Roman" panose="02020603050405020304" pitchFamily="18" charset="0"/>
              </a:rPr>
              <a:t>catalog</a:t>
            </a:r>
            <a:r>
              <a:rPr lang="en-GB" sz="2400" dirty="0">
                <a:ea typeface="Times New Roman" panose="02020603050405020304" pitchFamily="18" charset="0"/>
              </a:rPr>
              <a:t>?</a:t>
            </a:r>
            <a:r>
              <a:rPr lang="en-SG" sz="2400" dirty="0">
                <a:ea typeface="Times New Roman" panose="02020603050405020304" pitchFamily="18" charset="0"/>
              </a:rPr>
              <a:t> </a:t>
            </a:r>
          </a:p>
          <a:p>
            <a:r>
              <a:rPr lang="en-GB" sz="2400" dirty="0">
                <a:ea typeface="Times New Roman" panose="02020603050405020304" pitchFamily="18" charset="0"/>
              </a:rPr>
              <a:t>How do genre preferences vary across different countries?</a:t>
            </a:r>
            <a:r>
              <a:rPr lang="en-SG" sz="2400" dirty="0">
                <a:ea typeface="Times New Roman" panose="02020603050405020304" pitchFamily="18" charset="0"/>
              </a:rPr>
              <a:t> </a:t>
            </a:r>
          </a:p>
          <a:p>
            <a:r>
              <a:rPr lang="en-GB" sz="2400" dirty="0">
                <a:ea typeface="Times New Roman" panose="02020603050405020304" pitchFamily="18" charset="0"/>
              </a:rPr>
              <a:t>Which countries are producing the most diverse set of genres?</a:t>
            </a:r>
            <a:r>
              <a:rPr lang="en-SG" sz="2400" dirty="0">
                <a:ea typeface="Times New Roman" panose="02020603050405020304" pitchFamily="18" charset="0"/>
              </a:rPr>
              <a:t> </a:t>
            </a:r>
          </a:p>
          <a:p>
            <a:r>
              <a:rPr lang="en-GB" sz="2400" dirty="0">
                <a:ea typeface="Times New Roman" panose="02020603050405020304" pitchFamily="18" charset="0"/>
              </a:rPr>
              <a:t>How can these insights inform Netflix’s content strategy, including content acquisition, production, and regional marketing efforts?</a:t>
            </a:r>
            <a:r>
              <a:rPr lang="en-SG" sz="2400" dirty="0">
                <a:ea typeface="Times New Roman" panose="02020603050405020304" pitchFamily="18" charset="0"/>
              </a:rPr>
              <a:t> </a:t>
            </a:r>
          </a:p>
          <a:p>
            <a:endParaRPr lang="en-SG" sz="2400" dirty="0">
              <a:ea typeface="Times New Roman" panose="02020603050405020304" pitchFamily="18" charset="0"/>
            </a:endParaRPr>
          </a:p>
          <a:p>
            <a:endParaRPr lang="en-SG" sz="2400" dirty="0">
              <a:ea typeface="Times New Roman" panose="02020603050405020304" pitchFamily="18" charset="0"/>
            </a:endParaRPr>
          </a:p>
          <a:p>
            <a:endParaRPr lang="en-US" sz="2400" dirty="0"/>
          </a:p>
          <a:p>
            <a:pPr marL="0" indent="0">
              <a:buSzPts val="1000"/>
              <a:buFont typeface="Arial" panose="020B0604020202020204" pitchFamily="34" charset="0"/>
              <a:buNone/>
              <a:tabLst>
                <a:tab pos="457200" algn="l"/>
              </a:tabLst>
            </a:pPr>
            <a:endParaRPr lang="en-SG" sz="2400" dirty="0"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296988-1F57-C705-84BC-B1FBBAECF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21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F830EB-0973-7B98-8406-89D67D44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296988-1F57-C705-84BC-B1FBBAECF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774C2-9C2E-AC75-A4AE-7CD1AB83E8EF}"/>
              </a:ext>
            </a:extLst>
          </p:cNvPr>
          <p:cNvSpPr txBox="1"/>
          <p:nvPr/>
        </p:nvSpPr>
        <p:spPr>
          <a:xfrm>
            <a:off x="838200" y="1500752"/>
            <a:ext cx="76655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ln>
                  <a:solidFill>
                    <a:schemeClr val="bg1">
                      <a:lumMod val="95000"/>
                    </a:schemeClr>
                  </a:solidFill>
                </a:ln>
                <a:noFill/>
                <a:latin typeface="PT Sans" panose="020B0503020203020204" pitchFamily="34" charset="77"/>
                <a:cs typeface="Cordia New" panose="020B0304020202020204" pitchFamily="34" charset="-34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C1CF7-054C-2BF3-B2E8-ADC9603BCB4D}"/>
              </a:ext>
            </a:extLst>
          </p:cNvPr>
          <p:cNvSpPr txBox="1"/>
          <p:nvPr/>
        </p:nvSpPr>
        <p:spPr>
          <a:xfrm>
            <a:off x="838200" y="3622160"/>
            <a:ext cx="76655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ln>
                  <a:solidFill>
                    <a:schemeClr val="bg1">
                      <a:lumMod val="95000"/>
                    </a:schemeClr>
                  </a:solidFill>
                </a:ln>
                <a:noFill/>
                <a:latin typeface="PT Sans" panose="020B0503020203020204" pitchFamily="34" charset="77"/>
                <a:cs typeface="Cordia New" panose="020B0304020202020204" pitchFamily="34" charset="-34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277CD-C4A4-2E29-815D-A49877E9A1CD}"/>
              </a:ext>
            </a:extLst>
          </p:cNvPr>
          <p:cNvSpPr txBox="1"/>
          <p:nvPr/>
        </p:nvSpPr>
        <p:spPr>
          <a:xfrm>
            <a:off x="6514218" y="1500752"/>
            <a:ext cx="76655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ln>
                  <a:solidFill>
                    <a:schemeClr val="bg1">
                      <a:lumMod val="95000"/>
                    </a:schemeClr>
                  </a:solidFill>
                </a:ln>
                <a:noFill/>
                <a:latin typeface="PT Sans" panose="020B0503020203020204" pitchFamily="34" charset="77"/>
                <a:cs typeface="Cordia New" panose="020B0304020202020204" pitchFamily="34" charset="-34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77539-D3E4-4EE0-6737-7BFE5CB4207E}"/>
              </a:ext>
            </a:extLst>
          </p:cNvPr>
          <p:cNvSpPr txBox="1"/>
          <p:nvPr/>
        </p:nvSpPr>
        <p:spPr>
          <a:xfrm>
            <a:off x="6514218" y="3622160"/>
            <a:ext cx="76655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ln>
                  <a:solidFill>
                    <a:schemeClr val="bg1">
                      <a:lumMod val="95000"/>
                    </a:schemeClr>
                  </a:solidFill>
                </a:ln>
                <a:noFill/>
                <a:latin typeface="PT Sans" panose="020B0503020203020204" pitchFamily="34" charset="77"/>
                <a:cs typeface="Cordia New" panose="020B0304020202020204" pitchFamily="34" charset="-34"/>
              </a:rPr>
              <a:t>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292B4C-648D-5B06-8593-467D2888B453}"/>
              </a:ext>
            </a:extLst>
          </p:cNvPr>
          <p:cNvSpPr txBox="1">
            <a:spLocks/>
          </p:cNvSpPr>
          <p:nvPr/>
        </p:nvSpPr>
        <p:spPr>
          <a:xfrm>
            <a:off x="1685544" y="1591056"/>
            <a:ext cx="3870961" cy="143263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  <a:ea typeface="Times New Roman" panose="02020603050405020304" pitchFamily="18" charset="0"/>
              </a:rPr>
              <a:t>Netflix dataset consists of popular titles (Movies/TV shows) from 2018 to 2021</a:t>
            </a:r>
            <a:endParaRPr lang="en-SG" sz="20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C76F87-3795-D22B-FA7E-131A7166B351}"/>
              </a:ext>
            </a:extLst>
          </p:cNvPr>
          <p:cNvSpPr txBox="1">
            <a:spLocks/>
          </p:cNvSpPr>
          <p:nvPr/>
        </p:nvSpPr>
        <p:spPr>
          <a:xfrm>
            <a:off x="7414500" y="1591056"/>
            <a:ext cx="3870960" cy="156087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  <a:ea typeface="Times New Roman" panose="02020603050405020304" pitchFamily="18" charset="0"/>
              </a:rPr>
              <a:t>E</a:t>
            </a:r>
            <a:r>
              <a:rPr lang="en-GB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xisting demand for the titles if it is already streaming on Netflix.</a:t>
            </a:r>
            <a:endParaRPr lang="en-SG" sz="20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20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274A2D-222E-64BF-3EA7-C64F32753822}"/>
              </a:ext>
            </a:extLst>
          </p:cNvPr>
          <p:cNvSpPr txBox="1">
            <a:spLocks/>
          </p:cNvSpPr>
          <p:nvPr/>
        </p:nvSpPr>
        <p:spPr>
          <a:xfrm>
            <a:off x="1685544" y="3737585"/>
            <a:ext cx="3881213" cy="20225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Missing dates (</a:t>
            </a:r>
            <a:r>
              <a:rPr lang="en-GB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NaT</a:t>
            </a:r>
            <a:r>
              <a:rPr lang="en-GB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) found for </a:t>
            </a:r>
            <a:r>
              <a:rPr lang="en-GB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date_added</a:t>
            </a:r>
            <a:r>
              <a:rPr lang="en-GB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assumed to be “2018-12-31”.</a:t>
            </a:r>
            <a:endParaRPr lang="en-SG" sz="20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20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9B96EF-93EA-5A04-5E46-DF18C41CF9D0}"/>
              </a:ext>
            </a:extLst>
          </p:cNvPr>
          <p:cNvSpPr txBox="1">
            <a:spLocks/>
          </p:cNvSpPr>
          <p:nvPr/>
        </p:nvSpPr>
        <p:spPr>
          <a:xfrm>
            <a:off x="7414500" y="3737585"/>
            <a:ext cx="3881213" cy="20225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Missing ratings for </a:t>
            </a:r>
            <a:r>
              <a:rPr lang="en-GB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show_id</a:t>
            </a:r>
            <a:r>
              <a:rPr lang="en-GB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: 5542, 5795, 5814 assumed to be the same “TV-MA”.</a:t>
            </a:r>
            <a:endParaRPr lang="en-SG" sz="20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20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931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8C6A7A4FA1814A9BA1F33A41B187BA" ma:contentTypeVersion="10" ma:contentTypeDescription="Create a new document." ma:contentTypeScope="" ma:versionID="34effbdf62d6cc4a0b229ae07c53ae80">
  <xsd:schema xmlns:xsd="http://www.w3.org/2001/XMLSchema" xmlns:xs="http://www.w3.org/2001/XMLSchema" xmlns:p="http://schemas.microsoft.com/office/2006/metadata/properties" xmlns:ns2="cb3579b4-76af-4a54-b9ea-8934f086f740" targetNamespace="http://schemas.microsoft.com/office/2006/metadata/properties" ma:root="true" ma:fieldsID="ed28723a1a8dc6327dd55ad71eead241" ns2:_="">
    <xsd:import namespace="cb3579b4-76af-4a54-b9ea-8934f086f7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579b4-76af-4a54-b9ea-8934f086f7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a45bf55a-4f35-4525-96d9-1748649c08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3579b4-76af-4a54-b9ea-8934f086f74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E3F699B-2461-4B4C-8B72-7A4AB42EF206}"/>
</file>

<file path=customXml/itemProps2.xml><?xml version="1.0" encoding="utf-8"?>
<ds:datastoreItem xmlns:ds="http://schemas.openxmlformats.org/officeDocument/2006/customXml" ds:itemID="{D6E00F05-E257-4AA0-9587-770B1F1D292D}"/>
</file>

<file path=customXml/itemProps3.xml><?xml version="1.0" encoding="utf-8"?>
<ds:datastoreItem xmlns:ds="http://schemas.openxmlformats.org/officeDocument/2006/customXml" ds:itemID="{DC3C2D0C-F96B-4290-A91B-B07C55E37204}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2307</TotalTime>
  <Words>983</Words>
  <Application>Microsoft Macintosh PowerPoint</Application>
  <PresentationFormat>Widescreen</PresentationFormat>
  <Paragraphs>122</Paragraphs>
  <Slides>30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Bebas Neue</vt:lpstr>
      <vt:lpstr>Helvetica</vt:lpstr>
      <vt:lpstr>Helvetica Neue</vt:lpstr>
      <vt:lpstr>Calibri</vt:lpstr>
      <vt:lpstr>PT Sans</vt:lpstr>
      <vt:lpstr>Wingdings</vt:lpstr>
      <vt:lpstr>Helvetica Light</vt:lpstr>
      <vt:lpstr>Calibri Light</vt:lpstr>
      <vt:lpstr>Aptos</vt:lpstr>
      <vt:lpstr>Arial</vt:lpstr>
      <vt:lpstr>Times New Roman</vt:lpstr>
      <vt:lpstr>Office 2013 - 2022 Theme</vt:lpstr>
      <vt:lpstr>PowerPoint Presentation</vt:lpstr>
      <vt:lpstr>Zenith</vt:lpstr>
      <vt:lpstr>PowerPoint Presentation</vt:lpstr>
      <vt:lpstr>PowerPoint Presentation</vt:lpstr>
      <vt:lpstr>Problem Statement</vt:lpstr>
      <vt:lpstr>PowerPoint Presentation</vt:lpstr>
      <vt:lpstr>PowerPoint Presentation</vt:lpstr>
      <vt:lpstr>Objectives</vt:lpstr>
      <vt:lpstr>Assumptions</vt:lpstr>
      <vt:lpstr>PowerPoint Presentation</vt:lpstr>
      <vt:lpstr>Data Architecture Diagram</vt:lpstr>
      <vt:lpstr>Conceptual Diagram (Initial)</vt:lpstr>
      <vt:lpstr>After  Normalisation (3NF)</vt:lpstr>
      <vt:lpstr>Entity  Relationship  Diagram</vt:lpstr>
      <vt:lpstr>PowerPoint Presentation</vt:lpstr>
      <vt:lpstr>PowerPoint Presentation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Actions for Netflix to take</vt:lpstr>
      <vt:lpstr>PowerPoint Presentation</vt:lpstr>
      <vt:lpstr>Data scraping on IMDB Listicles </vt:lpstr>
      <vt:lpstr>PowerPoint Presentation</vt:lpstr>
      <vt:lpstr>PowerPoint Presentation</vt:lpstr>
      <vt:lpstr>Are you still watching?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Ausbert Generoso</dc:creator>
  <cp:lastModifiedBy>e19095</cp:lastModifiedBy>
  <cp:revision>48</cp:revision>
  <dcterms:created xsi:type="dcterms:W3CDTF">2023-03-29T06:17:24Z</dcterms:created>
  <dcterms:modified xsi:type="dcterms:W3CDTF">2024-08-29T15:06:32Z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0x0101006D8C6A7A4FA1814A9BA1F33A41B187BA</vt:lpwstr>
  </property>
</Properties>
</file>